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4"/>
  </p:sldMasterIdLst>
  <p:notesMasterIdLst>
    <p:notesMasterId r:id="rId21"/>
  </p:notesMasterIdLst>
  <p:sldIdLst>
    <p:sldId id="256" r:id="rId5"/>
    <p:sldId id="258" r:id="rId6"/>
    <p:sldId id="268" r:id="rId7"/>
    <p:sldId id="279" r:id="rId8"/>
    <p:sldId id="271" r:id="rId9"/>
    <p:sldId id="295" r:id="rId10"/>
    <p:sldId id="280" r:id="rId11"/>
    <p:sldId id="281" r:id="rId12"/>
    <p:sldId id="282" r:id="rId13"/>
    <p:sldId id="283" r:id="rId14"/>
    <p:sldId id="275" r:id="rId15"/>
    <p:sldId id="285" r:id="rId16"/>
    <p:sldId id="287" r:id="rId17"/>
    <p:sldId id="301" r:id="rId18"/>
    <p:sldId id="292" r:id="rId19"/>
    <p:sldId id="293"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AC31C6-6E28-98FD-8BA5-A9AC2A8591FF}" name="Katie Kavanaugh" initials="KK" userId="S::Katie.Kavanaugh@sonoma-county.org::6015ca8e-bb18-448f-8f06-c6170151513c" providerId="AD"/>
  <p188:author id="{DB6505E3-FEE7-F18F-CEC6-4DDE37FDF2BF}" name="McCall Miller" initials="MM" userId="S::McCall.Miller@sonoma-county.org::d09171d1-9ec4-4143-b7a9-c6d6b20f802e" providerId="AD"/>
  <p188:author id="{CFBA82FB-8E30-34D4-9C52-497B1F538E4E}" name="Jennifer Solito" initials="JS" userId="S::Jennifer.Solito@sonoma-county.org::0568727d-8d6c-4e7b-9acf-1a82cd3f23e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7D0"/>
    <a:srgbClr val="E5D5AD"/>
    <a:srgbClr val="C7A553"/>
    <a:srgbClr val="003E76"/>
    <a:srgbClr val="F4E6C6"/>
    <a:srgbClr val="65882C"/>
    <a:srgbClr val="384B19"/>
    <a:srgbClr val="99C54F"/>
    <a:srgbClr val="B52025"/>
    <a:srgbClr val="002F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D5E56D-34B4-434E-A4D3-BC63BE9B2EFE}" v="14" dt="2026-04-23T19:43:52.782"/>
  </p1510:revLst>
</p1510:revInfo>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862" autoAdjust="0"/>
  </p:normalViewPr>
  <p:slideViewPr>
    <p:cSldViewPr snapToGrid="0">
      <p:cViewPr varScale="1">
        <p:scale>
          <a:sx n="62" d="100"/>
          <a:sy n="62" d="100"/>
        </p:scale>
        <p:origin x="145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sonomacounty-my.sharepoint.com/personal/katie_kavanaugh_sonoma-county_org/Documents/Federal%20Impacts/HR1%20Impact%20Mitigation%20Plan/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onomacounty-my.sharepoint.com/personal/katie_kavanaugh_sonoma-county_org/Documents/Federal%20Impacts/HR1%20Impact%20Mitigation%20Plan/Char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Expected Impacts of H.R. 1 on Sonoma County Medi-Cal Coverage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ofPieChart>
        <c:ofPieType val="pie"/>
        <c:varyColors val="1"/>
        <c:ser>
          <c:idx val="0"/>
          <c:order val="0"/>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0EE4-48D7-A42A-ED6174C61138}"/>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0EE4-48D7-A42A-ED6174C61138}"/>
              </c:ext>
            </c:extLst>
          </c:dPt>
          <c:dPt>
            <c:idx val="2"/>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0EE4-48D7-A42A-ED6174C61138}"/>
              </c:ext>
            </c:extLst>
          </c:dPt>
          <c:dPt>
            <c:idx val="3"/>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0EE4-48D7-A42A-ED6174C61138}"/>
              </c:ext>
            </c:extLst>
          </c:dPt>
          <c:dPt>
            <c:idx val="4"/>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0EE4-48D7-A42A-ED6174C61138}"/>
              </c:ext>
            </c:extLst>
          </c:dPt>
          <c:dLbls>
            <c:dLbl>
              <c:idx val="0"/>
              <c:layout>
                <c:manualLayout>
                  <c:x val="3.398996906291795E-2"/>
                  <c:y val="-0.3385127843967596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EE4-48D7-A42A-ED6174C61138}"/>
                </c:ext>
              </c:extLst>
            </c:dLbl>
            <c:dLbl>
              <c:idx val="1"/>
              <c:layout>
                <c:manualLayout>
                  <c:x val="9.156287721033688E-4"/>
                  <c:y val="1.045962023096990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EE4-48D7-A42A-ED6174C61138}"/>
                </c:ext>
              </c:extLst>
            </c:dLbl>
            <c:dLbl>
              <c:idx val="2"/>
              <c:layout>
                <c:manualLayout>
                  <c:x val="8.532894363147516E-4"/>
                  <c:y val="-1.6617445986014616E-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EE4-48D7-A42A-ED6174C61138}"/>
                </c:ext>
              </c:extLst>
            </c:dLbl>
            <c:dLbl>
              <c:idx val="3"/>
              <c:layout>
                <c:manualLayout>
                  <c:x val="-1.3132398148363506E-4"/>
                  <c:y val="0.2362603083348361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EE4-48D7-A42A-ED6174C61138}"/>
                </c:ext>
              </c:extLst>
            </c:dLbl>
            <c:dLbl>
              <c:idx val="4"/>
              <c:layout>
                <c:manualLayout>
                  <c:x val="-1.1733718634730573E-3"/>
                  <c:y val="7.9338933842990535E-3"/>
                </c:manualLayout>
              </c:layout>
              <c:tx>
                <c:rich>
                  <a:bodyPr/>
                  <a:lstStyle/>
                  <a:p>
                    <a:r>
                      <a:rPr lang="en-US" dirty="0"/>
                      <a:t>Expected to Lose Medi-Cal</a:t>
                    </a:r>
                  </a:p>
                  <a:p>
                    <a:fld id="{D5A55649-B744-4B44-88B9-2CE948B482D6}" type="PERCENTAGE">
                      <a:rPr lang="en-US" baseline="0" smtClean="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EE4-48D7-A42A-ED6174C6113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Sheet1!$A$5:$A$8</c:f>
              <c:strCache>
                <c:ptCount val="4"/>
                <c:pt idx="0">
                  <c:v>Continuing Medi-Cal Enrollees</c:v>
                </c:pt>
                <c:pt idx="1">
                  <c:v>Loss due to Renewal Process</c:v>
                </c:pt>
                <c:pt idx="2">
                  <c:v>Loss due to Work Requirements</c:v>
                </c:pt>
                <c:pt idx="3">
                  <c:v>Loss due to UIS</c:v>
                </c:pt>
              </c:strCache>
            </c:strRef>
          </c:cat>
          <c:val>
            <c:numRef>
              <c:f>Sheet1!$B$5:$B$8</c:f>
              <c:numCache>
                <c:formatCode>General</c:formatCode>
                <c:ptCount val="4"/>
                <c:pt idx="0">
                  <c:v>106950</c:v>
                </c:pt>
                <c:pt idx="1">
                  <c:v>12239</c:v>
                </c:pt>
                <c:pt idx="2">
                  <c:v>8733</c:v>
                </c:pt>
                <c:pt idx="3">
                  <c:v>4392</c:v>
                </c:pt>
              </c:numCache>
            </c:numRef>
          </c:val>
          <c:extLst>
            <c:ext xmlns:c16="http://schemas.microsoft.com/office/drawing/2014/chart" uri="{C3380CC4-5D6E-409C-BE32-E72D297353CC}">
              <c16:uniqueId val="{0000000A-0EE4-48D7-A42A-ED6174C61138}"/>
            </c:ext>
          </c:extLst>
        </c:ser>
        <c:dLbls>
          <c:dLblPos val="inEnd"/>
          <c:showLegendKey val="0"/>
          <c:showVal val="0"/>
          <c:showCatName val="0"/>
          <c:showSerName val="0"/>
          <c:showPercent val="1"/>
          <c:showBubbleSize val="0"/>
          <c:showLeaderLines val="1"/>
        </c:dLbls>
        <c:gapWidth val="100"/>
        <c:splitType val="pos"/>
        <c:splitPos val="3"/>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dirty="0"/>
              <a:t>Expected Impacts of H.R. 1 Work Requirements </a:t>
            </a:r>
          </a:p>
          <a:p>
            <a:pPr>
              <a:defRPr/>
            </a:pPr>
            <a:r>
              <a:rPr lang="en-US" dirty="0"/>
              <a:t>on CalFresh Coverage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ofPieChart>
        <c:ofPieType val="pie"/>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1E13-47E7-BA70-910E98273612}"/>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1E13-47E7-BA70-910E98273612}"/>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1E13-47E7-BA70-910E98273612}"/>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1E13-47E7-BA70-910E98273612}"/>
              </c:ext>
            </c:extLst>
          </c:dPt>
          <c:dLbls>
            <c:dLbl>
              <c:idx val="0"/>
              <c:layout>
                <c:manualLayout>
                  <c:x val="2.6627783059383354E-2"/>
                  <c:y val="-0.2795938179784608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E13-47E7-BA70-910E98273612}"/>
                </c:ext>
              </c:extLst>
            </c:dLbl>
            <c:dLbl>
              <c:idx val="1"/>
              <c:layout>
                <c:manualLayout>
                  <c:x val="0.20558202813455512"/>
                  <c:y val="-0.2046247734293524"/>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E13-47E7-BA70-910E98273612}"/>
                </c:ext>
              </c:extLst>
            </c:dLbl>
            <c:dLbl>
              <c:idx val="2"/>
              <c:layout>
                <c:manualLayout>
                  <c:x val="-5.8106508152955164E-2"/>
                  <c:y val="0.18599476576751497"/>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E13-47E7-BA70-910E98273612}"/>
                </c:ext>
              </c:extLst>
            </c:dLbl>
            <c:dLbl>
              <c:idx val="3"/>
              <c:layout>
                <c:manualLayout>
                  <c:x val="-6.9240160845496501E-2"/>
                  <c:y val="3.1675128792114857E-3"/>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r>
                      <a:rPr lang="en-US" dirty="0">
                        <a:solidFill>
                          <a:schemeClr val="tx1"/>
                        </a:solidFill>
                      </a:rPr>
                      <a:t>Expected to Lose CalFresh due</a:t>
                    </a:r>
                    <a:r>
                      <a:rPr lang="en-US" baseline="0" dirty="0">
                        <a:solidFill>
                          <a:schemeClr val="tx1"/>
                        </a:solidFill>
                      </a:rPr>
                      <a:t> to Work Requirements </a:t>
                    </a:r>
                    <a:fld id="{C2F1654D-415E-4059-B1F7-5EF5F83FE54B}" type="PERCENTAGE">
                      <a:rPr lang="en-US" baseline="0" smtClean="0">
                        <a:solidFill>
                          <a:schemeClr val="tx1"/>
                        </a:solidFill>
                      </a:rPr>
                      <a:pPr>
                        <a:defRPr sz="1200">
                          <a:solidFill>
                            <a:schemeClr val="tx1"/>
                          </a:solidFill>
                        </a:defRPr>
                      </a:pPr>
                      <a:t>[PERCENTAGE]</a:t>
                    </a:fld>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E13-47E7-BA70-910E9827361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Sheet1!$A$21:$A$23</c:f>
              <c:strCache>
                <c:ptCount val="3"/>
                <c:pt idx="0">
                  <c:v>Meet Requirements</c:v>
                </c:pt>
                <c:pt idx="1">
                  <c:v>Loss Due to Not Meeting Requirements</c:v>
                </c:pt>
                <c:pt idx="2">
                  <c:v>Loss Due to UIS</c:v>
                </c:pt>
              </c:strCache>
            </c:strRef>
          </c:cat>
          <c:val>
            <c:numRef>
              <c:f>Sheet1!$B$21:$B$23</c:f>
              <c:numCache>
                <c:formatCode>General</c:formatCode>
                <c:ptCount val="3"/>
                <c:pt idx="0">
                  <c:v>12228</c:v>
                </c:pt>
                <c:pt idx="1">
                  <c:v>3897</c:v>
                </c:pt>
                <c:pt idx="2">
                  <c:v>762</c:v>
                </c:pt>
              </c:numCache>
            </c:numRef>
          </c:val>
          <c:extLst>
            <c:ext xmlns:c16="http://schemas.microsoft.com/office/drawing/2014/chart" uri="{C3380CC4-5D6E-409C-BE32-E72D297353CC}">
              <c16:uniqueId val="{00000008-1E13-47E7-BA70-910E98273612}"/>
            </c:ext>
          </c:extLst>
        </c:ser>
        <c:dLbls>
          <c:dLblPos val="bestFit"/>
          <c:showLegendKey val="0"/>
          <c:showVal val="0"/>
          <c:showCatName val="1"/>
          <c:showSerName val="0"/>
          <c:showPercent val="1"/>
          <c:showBubbleSize val="0"/>
          <c:showLeaderLines val="1"/>
        </c:dLbls>
        <c:gapWidth val="100"/>
        <c:splitType val="pos"/>
        <c:splitPos val="2"/>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80D617-A34A-487F-9CED-FE09E9A357B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6212463A-A6FA-4DFB-93B2-4403363E29D3}">
      <dgm:prSet phldrT="[Text]"/>
      <dgm:spPr/>
      <dgm:t>
        <a:bodyPr/>
        <a:lstStyle/>
        <a:p>
          <a:r>
            <a:rPr lang="en-US" dirty="0"/>
            <a:t>Medi-Cal Enrolled</a:t>
          </a:r>
        </a:p>
      </dgm:t>
    </dgm:pt>
    <dgm:pt modelId="{83E755FD-3076-4578-87EA-6F188259867C}" type="parTrans" cxnId="{F5462DB9-D251-48E3-9F10-2B44C62507D7}">
      <dgm:prSet/>
      <dgm:spPr/>
      <dgm:t>
        <a:bodyPr/>
        <a:lstStyle/>
        <a:p>
          <a:endParaRPr lang="en-US"/>
        </a:p>
      </dgm:t>
    </dgm:pt>
    <dgm:pt modelId="{28A00F75-AE4E-400C-97BA-BA3EDCA209E6}" type="sibTrans" cxnId="{F5462DB9-D251-48E3-9F10-2B44C62507D7}">
      <dgm:prSet/>
      <dgm:spPr/>
      <dgm:t>
        <a:bodyPr/>
        <a:lstStyle/>
        <a:p>
          <a:endParaRPr lang="en-US"/>
        </a:p>
      </dgm:t>
    </dgm:pt>
    <dgm:pt modelId="{BD41930A-8DC4-4827-924E-324EAD89109A}">
      <dgm:prSet phldrT="[Text]"/>
      <dgm:spPr/>
      <dgm:t>
        <a:bodyPr/>
        <a:lstStyle/>
        <a:p>
          <a:r>
            <a:rPr lang="en-US" dirty="0"/>
            <a:t>Meet eligibility Requirements</a:t>
          </a:r>
        </a:p>
      </dgm:t>
    </dgm:pt>
    <dgm:pt modelId="{F44A363F-1CDA-452D-9DC4-3842D4544550}" type="parTrans" cxnId="{6E8605B2-F270-4B54-8E21-619BC32C922A}">
      <dgm:prSet/>
      <dgm:spPr/>
      <dgm:t>
        <a:bodyPr/>
        <a:lstStyle/>
        <a:p>
          <a:endParaRPr lang="en-US"/>
        </a:p>
      </dgm:t>
    </dgm:pt>
    <dgm:pt modelId="{89645534-2FDF-44FD-B433-411EA9A36EAB}" type="sibTrans" cxnId="{6E8605B2-F270-4B54-8E21-619BC32C922A}">
      <dgm:prSet/>
      <dgm:spPr/>
      <dgm:t>
        <a:bodyPr/>
        <a:lstStyle/>
        <a:p>
          <a:endParaRPr lang="en-US"/>
        </a:p>
      </dgm:t>
    </dgm:pt>
    <dgm:pt modelId="{C4762765-9AF5-44EC-8920-6B43AE7AE81A}">
      <dgm:prSet phldrT="[Text]"/>
      <dgm:spPr/>
      <dgm:t>
        <a:bodyPr/>
        <a:lstStyle/>
        <a:p>
          <a:r>
            <a:rPr lang="en-US" dirty="0"/>
            <a:t>CMSP Enrolled</a:t>
          </a:r>
        </a:p>
      </dgm:t>
    </dgm:pt>
    <dgm:pt modelId="{E367F676-10AE-461D-AF1A-0393893B12ED}" type="parTrans" cxnId="{E370BCDB-E3CB-43EF-B7FE-4400A416D6F4}">
      <dgm:prSet/>
      <dgm:spPr/>
      <dgm:t>
        <a:bodyPr/>
        <a:lstStyle/>
        <a:p>
          <a:endParaRPr lang="en-US"/>
        </a:p>
      </dgm:t>
    </dgm:pt>
    <dgm:pt modelId="{371D0F7D-9625-4937-AFBC-717DCE874CCD}" type="sibTrans" cxnId="{E370BCDB-E3CB-43EF-B7FE-4400A416D6F4}">
      <dgm:prSet/>
      <dgm:spPr/>
      <dgm:t>
        <a:bodyPr/>
        <a:lstStyle/>
        <a:p>
          <a:endParaRPr lang="en-US"/>
        </a:p>
      </dgm:t>
    </dgm:pt>
    <dgm:pt modelId="{93CCE57D-0658-425D-9DB3-838BDFE23EE7}">
      <dgm:prSet phldrT="[Text]"/>
      <dgm:spPr/>
      <dgm:t>
        <a:bodyPr/>
        <a:lstStyle/>
        <a:p>
          <a:r>
            <a:rPr lang="en-US" dirty="0"/>
            <a:t>Meet CMSP requirements</a:t>
          </a:r>
        </a:p>
      </dgm:t>
    </dgm:pt>
    <dgm:pt modelId="{4FE86E3E-8071-41F7-9209-A36B4564B0A4}" type="parTrans" cxnId="{2249D376-0B4B-417C-B9CF-9C53547C3289}">
      <dgm:prSet/>
      <dgm:spPr/>
      <dgm:t>
        <a:bodyPr/>
        <a:lstStyle/>
        <a:p>
          <a:endParaRPr lang="en-US"/>
        </a:p>
      </dgm:t>
    </dgm:pt>
    <dgm:pt modelId="{08638EB7-C159-4A70-B62C-FD9478089582}" type="sibTrans" cxnId="{2249D376-0B4B-417C-B9CF-9C53547C3289}">
      <dgm:prSet/>
      <dgm:spPr/>
      <dgm:t>
        <a:bodyPr/>
        <a:lstStyle/>
        <a:p>
          <a:endParaRPr lang="en-US"/>
        </a:p>
      </dgm:t>
    </dgm:pt>
    <dgm:pt modelId="{9C9D30A1-265A-4020-AC08-337736FC43E1}">
      <dgm:prSet phldrT="[Text]"/>
      <dgm:spPr/>
      <dgm:t>
        <a:bodyPr/>
        <a:lstStyle/>
        <a:p>
          <a:r>
            <a:rPr lang="en-US" dirty="0"/>
            <a:t>Medically Indigent</a:t>
          </a:r>
        </a:p>
      </dgm:t>
    </dgm:pt>
    <dgm:pt modelId="{14559541-54D6-4083-A3FE-0D70D6F50BE7}" type="parTrans" cxnId="{A5C1B929-95D3-4C17-ABEC-CDE8C74F9053}">
      <dgm:prSet/>
      <dgm:spPr/>
      <dgm:t>
        <a:bodyPr/>
        <a:lstStyle/>
        <a:p>
          <a:endParaRPr lang="en-US"/>
        </a:p>
      </dgm:t>
    </dgm:pt>
    <dgm:pt modelId="{10253DD2-7C10-44D2-8DDE-365455A8CB2D}" type="sibTrans" cxnId="{A5C1B929-95D3-4C17-ABEC-CDE8C74F9053}">
      <dgm:prSet/>
      <dgm:spPr/>
      <dgm:t>
        <a:bodyPr/>
        <a:lstStyle/>
        <a:p>
          <a:endParaRPr lang="en-US"/>
        </a:p>
      </dgm:t>
    </dgm:pt>
    <dgm:pt modelId="{A8A7BE78-5B57-4B9C-A00B-3AF701A924F8}">
      <dgm:prSet phldrT="[Text]" custT="1"/>
      <dgm:spPr/>
      <dgm:t>
        <a:bodyPr/>
        <a:lstStyle/>
        <a:p>
          <a:r>
            <a:rPr lang="en-US" sz="1500" dirty="0"/>
            <a:t>Receive "subsistence medical care" at qualifying provider</a:t>
          </a:r>
        </a:p>
      </dgm:t>
    </dgm:pt>
    <dgm:pt modelId="{A5FC4BE2-A4D0-4E41-9BEF-BFAF5C9CA557}" type="parTrans" cxnId="{68505B6D-D007-4350-BE3E-0B721CD23DE1}">
      <dgm:prSet/>
      <dgm:spPr/>
      <dgm:t>
        <a:bodyPr/>
        <a:lstStyle/>
        <a:p>
          <a:endParaRPr lang="en-US"/>
        </a:p>
      </dgm:t>
    </dgm:pt>
    <dgm:pt modelId="{09A7060A-33AD-40E6-8AAA-D681BC91DADA}" type="sibTrans" cxnId="{68505B6D-D007-4350-BE3E-0B721CD23DE1}">
      <dgm:prSet/>
      <dgm:spPr/>
      <dgm:t>
        <a:bodyPr/>
        <a:lstStyle/>
        <a:p>
          <a:endParaRPr lang="en-US"/>
        </a:p>
      </dgm:t>
    </dgm:pt>
    <dgm:pt modelId="{B4405977-E9A1-4850-BC4F-BE72BB00B48D}">
      <dgm:prSet phldrT="[Text]"/>
      <dgm:spPr/>
      <dgm:t>
        <a:bodyPr/>
        <a:lstStyle/>
        <a:p>
          <a:r>
            <a:rPr lang="en-US" dirty="0"/>
            <a:t>Meet renewal requirements</a:t>
          </a:r>
        </a:p>
      </dgm:t>
    </dgm:pt>
    <dgm:pt modelId="{4EF3482C-60AF-4E4E-9695-0D2E5F3C3B93}" type="parTrans" cxnId="{5BEC15AF-0FDF-468F-96C0-1292BCC7E204}">
      <dgm:prSet/>
      <dgm:spPr/>
      <dgm:t>
        <a:bodyPr/>
        <a:lstStyle/>
        <a:p>
          <a:endParaRPr lang="en-US"/>
        </a:p>
      </dgm:t>
    </dgm:pt>
    <dgm:pt modelId="{9BF62FB7-EA89-4A47-AE30-558C6BC2EB8E}" type="sibTrans" cxnId="{5BEC15AF-0FDF-468F-96C0-1292BCC7E204}">
      <dgm:prSet/>
      <dgm:spPr/>
      <dgm:t>
        <a:bodyPr/>
        <a:lstStyle/>
        <a:p>
          <a:endParaRPr lang="en-US"/>
        </a:p>
      </dgm:t>
    </dgm:pt>
    <dgm:pt modelId="{6CD780DA-5294-4520-A5A5-F4EC70230758}">
      <dgm:prSet phldrT="[Text]"/>
      <dgm:spPr/>
      <dgm:t>
        <a:bodyPr/>
        <a:lstStyle/>
        <a:p>
          <a:r>
            <a:rPr lang="en-US" dirty="0"/>
            <a:t>If not, may meet CMSP Requirements</a:t>
          </a:r>
        </a:p>
      </dgm:t>
    </dgm:pt>
    <dgm:pt modelId="{58D2DC8A-DF78-46B3-BAB0-6A7AEC6C8AEC}" type="parTrans" cxnId="{E4BC8F8E-46F2-4BA9-842C-B6139D342841}">
      <dgm:prSet/>
      <dgm:spPr/>
      <dgm:t>
        <a:bodyPr/>
        <a:lstStyle/>
        <a:p>
          <a:endParaRPr lang="en-US"/>
        </a:p>
      </dgm:t>
    </dgm:pt>
    <dgm:pt modelId="{22E95CB9-A4A1-43D8-BFFC-23F2FB8EAE0D}" type="sibTrans" cxnId="{E4BC8F8E-46F2-4BA9-842C-B6139D342841}">
      <dgm:prSet/>
      <dgm:spPr/>
      <dgm:t>
        <a:bodyPr/>
        <a:lstStyle/>
        <a:p>
          <a:endParaRPr lang="en-US"/>
        </a:p>
      </dgm:t>
    </dgm:pt>
    <dgm:pt modelId="{E2BB4744-6559-4041-98B1-AFE73D9DDBC4}">
      <dgm:prSet phldrT="[Text]"/>
      <dgm:spPr/>
      <dgm:t>
        <a:bodyPr/>
        <a:lstStyle/>
        <a:p>
          <a:r>
            <a:rPr lang="en-US" dirty="0"/>
            <a:t>If not, may meet indigent care requirements </a:t>
          </a:r>
        </a:p>
      </dgm:t>
    </dgm:pt>
    <dgm:pt modelId="{5FE041D4-B44B-47EB-88A7-70D4C4636624}" type="parTrans" cxnId="{AC1619B3-5993-4DF3-AAC2-E041B027EEBA}">
      <dgm:prSet/>
      <dgm:spPr/>
      <dgm:t>
        <a:bodyPr/>
        <a:lstStyle/>
        <a:p>
          <a:endParaRPr lang="en-US"/>
        </a:p>
      </dgm:t>
    </dgm:pt>
    <dgm:pt modelId="{F512FE9F-B3BD-4770-A1F8-875B25362170}" type="sibTrans" cxnId="{AC1619B3-5993-4DF3-AAC2-E041B027EEBA}">
      <dgm:prSet/>
      <dgm:spPr/>
      <dgm:t>
        <a:bodyPr/>
        <a:lstStyle/>
        <a:p>
          <a:endParaRPr lang="en-US"/>
        </a:p>
      </dgm:t>
    </dgm:pt>
    <dgm:pt modelId="{7D49C7E7-14CE-4CEA-A72F-ED3BADFCD122}">
      <dgm:prSet phldrT="[Text]"/>
      <dgm:spPr/>
      <dgm:t>
        <a:bodyPr/>
        <a:lstStyle/>
        <a:p>
          <a:r>
            <a:rPr lang="en-US" dirty="0"/>
            <a:t>Reapply every six months</a:t>
          </a:r>
        </a:p>
      </dgm:t>
    </dgm:pt>
    <dgm:pt modelId="{2BFD33BF-2048-4988-BA9B-6025F7624AB2}" type="parTrans" cxnId="{B5983B2B-173B-4EEE-A495-8D8D8D662C35}">
      <dgm:prSet/>
      <dgm:spPr/>
      <dgm:t>
        <a:bodyPr/>
        <a:lstStyle/>
        <a:p>
          <a:endParaRPr lang="en-US"/>
        </a:p>
      </dgm:t>
    </dgm:pt>
    <dgm:pt modelId="{28CFEBC5-D4C1-4EA4-AA48-D296679DDB25}" type="sibTrans" cxnId="{B5983B2B-173B-4EEE-A495-8D8D8D662C35}">
      <dgm:prSet/>
      <dgm:spPr/>
      <dgm:t>
        <a:bodyPr/>
        <a:lstStyle/>
        <a:p>
          <a:endParaRPr lang="en-US"/>
        </a:p>
      </dgm:t>
    </dgm:pt>
    <dgm:pt modelId="{5931C6B6-6127-49BD-8FA9-C89CEE03BF58}">
      <dgm:prSet phldrT="[Text]"/>
      <dgm:spPr/>
      <dgm:t>
        <a:bodyPr/>
        <a:lstStyle/>
        <a:p>
          <a:r>
            <a:rPr lang="en-US" dirty="0"/>
            <a:t>For UIS, may be enrolled in restricted-scope Medi-Cal </a:t>
          </a:r>
        </a:p>
      </dgm:t>
    </dgm:pt>
    <dgm:pt modelId="{65416ABD-3F7D-4FD4-88DA-AD3E6DB2A532}" type="parTrans" cxnId="{C13C3995-27B1-4D6E-AF51-C63CB1182CAE}">
      <dgm:prSet/>
      <dgm:spPr/>
      <dgm:t>
        <a:bodyPr/>
        <a:lstStyle/>
        <a:p>
          <a:endParaRPr lang="en-US"/>
        </a:p>
      </dgm:t>
    </dgm:pt>
    <dgm:pt modelId="{200EF680-3570-477A-B6C7-05E01B9033A8}" type="sibTrans" cxnId="{C13C3995-27B1-4D6E-AF51-C63CB1182CAE}">
      <dgm:prSet/>
      <dgm:spPr/>
      <dgm:t>
        <a:bodyPr/>
        <a:lstStyle/>
        <a:p>
          <a:endParaRPr lang="en-US"/>
        </a:p>
      </dgm:t>
    </dgm:pt>
    <dgm:pt modelId="{F29DD12C-78A2-4CCA-895D-0A8EC664550C}" type="pres">
      <dgm:prSet presAssocID="{E980D617-A34A-487F-9CED-FE09E9A357B2}" presName="rootnode" presStyleCnt="0">
        <dgm:presLayoutVars>
          <dgm:chMax/>
          <dgm:chPref/>
          <dgm:dir/>
          <dgm:animLvl val="lvl"/>
        </dgm:presLayoutVars>
      </dgm:prSet>
      <dgm:spPr/>
    </dgm:pt>
    <dgm:pt modelId="{5EBB1E96-D4AE-4F78-B77E-AC45B94252D8}" type="pres">
      <dgm:prSet presAssocID="{6212463A-A6FA-4DFB-93B2-4403363E29D3}" presName="composite" presStyleCnt="0"/>
      <dgm:spPr/>
    </dgm:pt>
    <dgm:pt modelId="{40C0CE87-147B-4F34-9341-9EF490C59674}" type="pres">
      <dgm:prSet presAssocID="{6212463A-A6FA-4DFB-93B2-4403363E29D3}" presName="bentUpArrow1" presStyleLbl="alignImgPlace1" presStyleIdx="0" presStyleCnt="2"/>
      <dgm:spPr/>
    </dgm:pt>
    <dgm:pt modelId="{A45E8D29-B575-4096-B391-2113B652F731}" type="pres">
      <dgm:prSet presAssocID="{6212463A-A6FA-4DFB-93B2-4403363E29D3}" presName="ParentText" presStyleLbl="node1" presStyleIdx="0" presStyleCnt="3">
        <dgm:presLayoutVars>
          <dgm:chMax val="1"/>
          <dgm:chPref val="1"/>
          <dgm:bulletEnabled val="1"/>
        </dgm:presLayoutVars>
      </dgm:prSet>
      <dgm:spPr/>
    </dgm:pt>
    <dgm:pt modelId="{AC3E82DF-DB90-4814-97D0-A2A596A9C016}" type="pres">
      <dgm:prSet presAssocID="{6212463A-A6FA-4DFB-93B2-4403363E29D3}" presName="ChildText" presStyleLbl="revTx" presStyleIdx="0" presStyleCnt="3" custScaleX="292287" custLinFactNeighborX="95327" custLinFactNeighborY="1209">
        <dgm:presLayoutVars>
          <dgm:chMax val="0"/>
          <dgm:chPref val="0"/>
          <dgm:bulletEnabled val="1"/>
        </dgm:presLayoutVars>
      </dgm:prSet>
      <dgm:spPr/>
    </dgm:pt>
    <dgm:pt modelId="{92454C1E-4A41-49D6-A90D-909A9BC71CDB}" type="pres">
      <dgm:prSet presAssocID="{28A00F75-AE4E-400C-97BA-BA3EDCA209E6}" presName="sibTrans" presStyleCnt="0"/>
      <dgm:spPr/>
    </dgm:pt>
    <dgm:pt modelId="{F3042234-E698-4666-B734-FE44649ABCE0}" type="pres">
      <dgm:prSet presAssocID="{C4762765-9AF5-44EC-8920-6B43AE7AE81A}" presName="composite" presStyleCnt="0"/>
      <dgm:spPr/>
    </dgm:pt>
    <dgm:pt modelId="{BEF47220-DB05-4ADA-A4CF-B000A6A5F986}" type="pres">
      <dgm:prSet presAssocID="{C4762765-9AF5-44EC-8920-6B43AE7AE81A}" presName="bentUpArrow1" presStyleLbl="alignImgPlace1" presStyleIdx="1" presStyleCnt="2"/>
      <dgm:spPr/>
    </dgm:pt>
    <dgm:pt modelId="{F6257D7B-69A1-4B19-A1A7-703C4F3B66FF}" type="pres">
      <dgm:prSet presAssocID="{C4762765-9AF5-44EC-8920-6B43AE7AE81A}" presName="ParentText" presStyleLbl="node1" presStyleIdx="1" presStyleCnt="3">
        <dgm:presLayoutVars>
          <dgm:chMax val="1"/>
          <dgm:chPref val="1"/>
          <dgm:bulletEnabled val="1"/>
        </dgm:presLayoutVars>
      </dgm:prSet>
      <dgm:spPr/>
    </dgm:pt>
    <dgm:pt modelId="{8E73BDFC-B29A-4CA2-B5FF-BA30B5265C9C}" type="pres">
      <dgm:prSet presAssocID="{C4762765-9AF5-44EC-8920-6B43AE7AE81A}" presName="ChildText" presStyleLbl="revTx" presStyleIdx="1" presStyleCnt="3" custScaleX="212457" custLinFactNeighborX="53622">
        <dgm:presLayoutVars>
          <dgm:chMax val="0"/>
          <dgm:chPref val="0"/>
          <dgm:bulletEnabled val="1"/>
        </dgm:presLayoutVars>
      </dgm:prSet>
      <dgm:spPr/>
    </dgm:pt>
    <dgm:pt modelId="{EF6796C5-A3B9-4122-8D0E-4685B26E84D6}" type="pres">
      <dgm:prSet presAssocID="{371D0F7D-9625-4937-AFBC-717DCE874CCD}" presName="sibTrans" presStyleCnt="0"/>
      <dgm:spPr/>
    </dgm:pt>
    <dgm:pt modelId="{E706C684-8973-4BFE-B81A-09FEDFEC290E}" type="pres">
      <dgm:prSet presAssocID="{9C9D30A1-265A-4020-AC08-337736FC43E1}" presName="composite" presStyleCnt="0"/>
      <dgm:spPr/>
    </dgm:pt>
    <dgm:pt modelId="{CE7B9A90-FED2-45C9-9702-47A4DC0D7CDD}" type="pres">
      <dgm:prSet presAssocID="{9C9D30A1-265A-4020-AC08-337736FC43E1}" presName="ParentText" presStyleLbl="node1" presStyleIdx="2" presStyleCnt="3">
        <dgm:presLayoutVars>
          <dgm:chMax val="1"/>
          <dgm:chPref val="1"/>
          <dgm:bulletEnabled val="1"/>
        </dgm:presLayoutVars>
      </dgm:prSet>
      <dgm:spPr/>
    </dgm:pt>
    <dgm:pt modelId="{301E0EBD-511C-4177-8661-134B1A3FBCA0}" type="pres">
      <dgm:prSet presAssocID="{9C9D30A1-265A-4020-AC08-337736FC43E1}" presName="FinalChildText" presStyleLbl="revTx" presStyleIdx="2" presStyleCnt="3" custScaleX="116487" custLinFactNeighborX="12292" custLinFactNeighborY="4836">
        <dgm:presLayoutVars>
          <dgm:chMax val="0"/>
          <dgm:chPref val="0"/>
          <dgm:bulletEnabled val="1"/>
        </dgm:presLayoutVars>
      </dgm:prSet>
      <dgm:spPr/>
    </dgm:pt>
  </dgm:ptLst>
  <dgm:cxnLst>
    <dgm:cxn modelId="{3AE92809-42BB-49C5-A4CB-8E2DBDC8647E}" type="presOf" srcId="{BD41930A-8DC4-4827-924E-324EAD89109A}" destId="{AC3E82DF-DB90-4814-97D0-A2A596A9C016}" srcOrd="0" destOrd="0" presId="urn:microsoft.com/office/officeart/2005/8/layout/StepDownProcess"/>
    <dgm:cxn modelId="{3D1EA31D-9B76-4736-A697-5A15E54F387D}" type="presOf" srcId="{E980D617-A34A-487F-9CED-FE09E9A357B2}" destId="{F29DD12C-78A2-4CCA-895D-0A8EC664550C}" srcOrd="0" destOrd="0" presId="urn:microsoft.com/office/officeart/2005/8/layout/StepDownProcess"/>
    <dgm:cxn modelId="{A5C1B929-95D3-4C17-ABEC-CDE8C74F9053}" srcId="{E980D617-A34A-487F-9CED-FE09E9A357B2}" destId="{9C9D30A1-265A-4020-AC08-337736FC43E1}" srcOrd="2" destOrd="0" parTransId="{14559541-54D6-4083-A3FE-0D70D6F50BE7}" sibTransId="{10253DD2-7C10-44D2-8DDE-365455A8CB2D}"/>
    <dgm:cxn modelId="{B5983B2B-173B-4EEE-A495-8D8D8D662C35}" srcId="{C4762765-9AF5-44EC-8920-6B43AE7AE81A}" destId="{7D49C7E7-14CE-4CEA-A72F-ED3BADFCD122}" srcOrd="1" destOrd="0" parTransId="{2BFD33BF-2048-4988-BA9B-6025F7624AB2}" sibTransId="{28CFEBC5-D4C1-4EA4-AA48-D296679DDB25}"/>
    <dgm:cxn modelId="{277F6C3A-5695-4A3C-99FF-403CFB45602F}" type="presOf" srcId="{6CD780DA-5294-4520-A5A5-F4EC70230758}" destId="{AC3E82DF-DB90-4814-97D0-A2A596A9C016}" srcOrd="0" destOrd="3" presId="urn:microsoft.com/office/officeart/2005/8/layout/StepDownProcess"/>
    <dgm:cxn modelId="{C19C0548-48ED-47C7-A6D5-CAA194B14A8C}" type="presOf" srcId="{A8A7BE78-5B57-4B9C-A00B-3AF701A924F8}" destId="{301E0EBD-511C-4177-8661-134B1A3FBCA0}" srcOrd="0" destOrd="0" presId="urn:microsoft.com/office/officeart/2005/8/layout/StepDownProcess"/>
    <dgm:cxn modelId="{68505B6D-D007-4350-BE3E-0B721CD23DE1}" srcId="{9C9D30A1-265A-4020-AC08-337736FC43E1}" destId="{A8A7BE78-5B57-4B9C-A00B-3AF701A924F8}" srcOrd="0" destOrd="0" parTransId="{A5FC4BE2-A4D0-4E41-9BEF-BFAF5C9CA557}" sibTransId="{09A7060A-33AD-40E6-8AAA-D681BC91DADA}"/>
    <dgm:cxn modelId="{2249D376-0B4B-417C-B9CF-9C53547C3289}" srcId="{C4762765-9AF5-44EC-8920-6B43AE7AE81A}" destId="{93CCE57D-0658-425D-9DB3-838BDFE23EE7}" srcOrd="0" destOrd="0" parTransId="{4FE86E3E-8071-41F7-9209-A36B4564B0A4}" sibTransId="{08638EB7-C159-4A70-B62C-FD9478089582}"/>
    <dgm:cxn modelId="{08313B79-1606-4230-B32B-2F4CE1D05A35}" type="presOf" srcId="{5931C6B6-6127-49BD-8FA9-C89CEE03BF58}" destId="{AC3E82DF-DB90-4814-97D0-A2A596A9C016}" srcOrd="0" destOrd="2" presId="urn:microsoft.com/office/officeart/2005/8/layout/StepDownProcess"/>
    <dgm:cxn modelId="{BC87A58B-1CCE-4C1E-9642-35BAA7E602CD}" type="presOf" srcId="{7D49C7E7-14CE-4CEA-A72F-ED3BADFCD122}" destId="{8E73BDFC-B29A-4CA2-B5FF-BA30B5265C9C}" srcOrd="0" destOrd="1" presId="urn:microsoft.com/office/officeart/2005/8/layout/StepDownProcess"/>
    <dgm:cxn modelId="{E4BC8F8E-46F2-4BA9-842C-B6139D342841}" srcId="{6212463A-A6FA-4DFB-93B2-4403363E29D3}" destId="{6CD780DA-5294-4520-A5A5-F4EC70230758}" srcOrd="3" destOrd="0" parTransId="{58D2DC8A-DF78-46B3-BAB0-6A7AEC6C8AEC}" sibTransId="{22E95CB9-A4A1-43D8-BFFC-23F2FB8EAE0D}"/>
    <dgm:cxn modelId="{C13C3995-27B1-4D6E-AF51-C63CB1182CAE}" srcId="{6212463A-A6FA-4DFB-93B2-4403363E29D3}" destId="{5931C6B6-6127-49BD-8FA9-C89CEE03BF58}" srcOrd="2" destOrd="0" parTransId="{65416ABD-3F7D-4FD4-88DA-AD3E6DB2A532}" sibTransId="{200EF680-3570-477A-B6C7-05E01B9033A8}"/>
    <dgm:cxn modelId="{D67572AA-10FF-49E8-A2EF-82FB520D736D}" type="presOf" srcId="{C4762765-9AF5-44EC-8920-6B43AE7AE81A}" destId="{F6257D7B-69A1-4B19-A1A7-703C4F3B66FF}" srcOrd="0" destOrd="0" presId="urn:microsoft.com/office/officeart/2005/8/layout/StepDownProcess"/>
    <dgm:cxn modelId="{5BEC15AF-0FDF-468F-96C0-1292BCC7E204}" srcId="{6212463A-A6FA-4DFB-93B2-4403363E29D3}" destId="{B4405977-E9A1-4850-BC4F-BE72BB00B48D}" srcOrd="1" destOrd="0" parTransId="{4EF3482C-60AF-4E4E-9695-0D2E5F3C3B93}" sibTransId="{9BF62FB7-EA89-4A47-AE30-558C6BC2EB8E}"/>
    <dgm:cxn modelId="{6E8605B2-F270-4B54-8E21-619BC32C922A}" srcId="{6212463A-A6FA-4DFB-93B2-4403363E29D3}" destId="{BD41930A-8DC4-4827-924E-324EAD89109A}" srcOrd="0" destOrd="0" parTransId="{F44A363F-1CDA-452D-9DC4-3842D4544550}" sibTransId="{89645534-2FDF-44FD-B433-411EA9A36EAB}"/>
    <dgm:cxn modelId="{AC1619B3-5993-4DF3-AAC2-E041B027EEBA}" srcId="{C4762765-9AF5-44EC-8920-6B43AE7AE81A}" destId="{E2BB4744-6559-4041-98B1-AFE73D9DDBC4}" srcOrd="2" destOrd="0" parTransId="{5FE041D4-B44B-47EB-88A7-70D4C4636624}" sibTransId="{F512FE9F-B3BD-4770-A1F8-875B25362170}"/>
    <dgm:cxn modelId="{F5462DB9-D251-48E3-9F10-2B44C62507D7}" srcId="{E980D617-A34A-487F-9CED-FE09E9A357B2}" destId="{6212463A-A6FA-4DFB-93B2-4403363E29D3}" srcOrd="0" destOrd="0" parTransId="{83E755FD-3076-4578-87EA-6F188259867C}" sibTransId="{28A00F75-AE4E-400C-97BA-BA3EDCA209E6}"/>
    <dgm:cxn modelId="{4E94EAB9-3873-4CE9-8294-F737E6CC1CF5}" type="presOf" srcId="{E2BB4744-6559-4041-98B1-AFE73D9DDBC4}" destId="{8E73BDFC-B29A-4CA2-B5FF-BA30B5265C9C}" srcOrd="0" destOrd="2" presId="urn:microsoft.com/office/officeart/2005/8/layout/StepDownProcess"/>
    <dgm:cxn modelId="{D167E2C8-48C2-4921-B610-E1FE01D2CB66}" type="presOf" srcId="{93CCE57D-0658-425D-9DB3-838BDFE23EE7}" destId="{8E73BDFC-B29A-4CA2-B5FF-BA30B5265C9C}" srcOrd="0" destOrd="0" presId="urn:microsoft.com/office/officeart/2005/8/layout/StepDownProcess"/>
    <dgm:cxn modelId="{0827E0CC-9F62-4406-B8A5-55D12E8F1BA6}" type="presOf" srcId="{B4405977-E9A1-4850-BC4F-BE72BB00B48D}" destId="{AC3E82DF-DB90-4814-97D0-A2A596A9C016}" srcOrd="0" destOrd="1" presId="urn:microsoft.com/office/officeart/2005/8/layout/StepDownProcess"/>
    <dgm:cxn modelId="{522C67D0-FB75-4165-9142-733EE215B6E3}" type="presOf" srcId="{6212463A-A6FA-4DFB-93B2-4403363E29D3}" destId="{A45E8D29-B575-4096-B391-2113B652F731}" srcOrd="0" destOrd="0" presId="urn:microsoft.com/office/officeart/2005/8/layout/StepDownProcess"/>
    <dgm:cxn modelId="{E370BCDB-E3CB-43EF-B7FE-4400A416D6F4}" srcId="{E980D617-A34A-487F-9CED-FE09E9A357B2}" destId="{C4762765-9AF5-44EC-8920-6B43AE7AE81A}" srcOrd="1" destOrd="0" parTransId="{E367F676-10AE-461D-AF1A-0393893B12ED}" sibTransId="{371D0F7D-9625-4937-AFBC-717DCE874CCD}"/>
    <dgm:cxn modelId="{27C00DE8-CCB2-4988-BFD0-1E53F8F83F8D}" type="presOf" srcId="{9C9D30A1-265A-4020-AC08-337736FC43E1}" destId="{CE7B9A90-FED2-45C9-9702-47A4DC0D7CDD}" srcOrd="0" destOrd="0" presId="urn:microsoft.com/office/officeart/2005/8/layout/StepDownProcess"/>
    <dgm:cxn modelId="{5A6ED835-2529-42BE-85C0-D609812C6324}" type="presParOf" srcId="{F29DD12C-78A2-4CCA-895D-0A8EC664550C}" destId="{5EBB1E96-D4AE-4F78-B77E-AC45B94252D8}" srcOrd="0" destOrd="0" presId="urn:microsoft.com/office/officeart/2005/8/layout/StepDownProcess"/>
    <dgm:cxn modelId="{661217E7-169F-4316-A1FC-DBFCD0EE480F}" type="presParOf" srcId="{5EBB1E96-D4AE-4F78-B77E-AC45B94252D8}" destId="{40C0CE87-147B-4F34-9341-9EF490C59674}" srcOrd="0" destOrd="0" presId="urn:microsoft.com/office/officeart/2005/8/layout/StepDownProcess"/>
    <dgm:cxn modelId="{920AED73-4C6F-4572-BB3B-D78D9F0D91D9}" type="presParOf" srcId="{5EBB1E96-D4AE-4F78-B77E-AC45B94252D8}" destId="{A45E8D29-B575-4096-B391-2113B652F731}" srcOrd="1" destOrd="0" presId="urn:microsoft.com/office/officeart/2005/8/layout/StepDownProcess"/>
    <dgm:cxn modelId="{FB751819-1C36-404C-B193-7977E9A0E012}" type="presParOf" srcId="{5EBB1E96-D4AE-4F78-B77E-AC45B94252D8}" destId="{AC3E82DF-DB90-4814-97D0-A2A596A9C016}" srcOrd="2" destOrd="0" presId="urn:microsoft.com/office/officeart/2005/8/layout/StepDownProcess"/>
    <dgm:cxn modelId="{9E95AB3A-5C93-4E7D-8DF8-C099E4C0D349}" type="presParOf" srcId="{F29DD12C-78A2-4CCA-895D-0A8EC664550C}" destId="{92454C1E-4A41-49D6-A90D-909A9BC71CDB}" srcOrd="1" destOrd="0" presId="urn:microsoft.com/office/officeart/2005/8/layout/StepDownProcess"/>
    <dgm:cxn modelId="{8F1BC26C-C5F7-40D0-9B4D-8717CE72CE0A}" type="presParOf" srcId="{F29DD12C-78A2-4CCA-895D-0A8EC664550C}" destId="{F3042234-E698-4666-B734-FE44649ABCE0}" srcOrd="2" destOrd="0" presId="urn:microsoft.com/office/officeart/2005/8/layout/StepDownProcess"/>
    <dgm:cxn modelId="{0046CDCF-E1A1-4352-8859-27B13178B550}" type="presParOf" srcId="{F3042234-E698-4666-B734-FE44649ABCE0}" destId="{BEF47220-DB05-4ADA-A4CF-B000A6A5F986}" srcOrd="0" destOrd="0" presId="urn:microsoft.com/office/officeart/2005/8/layout/StepDownProcess"/>
    <dgm:cxn modelId="{44442634-4A49-4A83-9B8F-BC2FA153C7EB}" type="presParOf" srcId="{F3042234-E698-4666-B734-FE44649ABCE0}" destId="{F6257D7B-69A1-4B19-A1A7-703C4F3B66FF}" srcOrd="1" destOrd="0" presId="urn:microsoft.com/office/officeart/2005/8/layout/StepDownProcess"/>
    <dgm:cxn modelId="{1C75D28B-FFAB-4284-B222-2141910D1499}" type="presParOf" srcId="{F3042234-E698-4666-B734-FE44649ABCE0}" destId="{8E73BDFC-B29A-4CA2-B5FF-BA30B5265C9C}" srcOrd="2" destOrd="0" presId="urn:microsoft.com/office/officeart/2005/8/layout/StepDownProcess"/>
    <dgm:cxn modelId="{B939B58A-AC89-4715-B00F-B27FBFC0AA01}" type="presParOf" srcId="{F29DD12C-78A2-4CCA-895D-0A8EC664550C}" destId="{EF6796C5-A3B9-4122-8D0E-4685B26E84D6}" srcOrd="3" destOrd="0" presId="urn:microsoft.com/office/officeart/2005/8/layout/StepDownProcess"/>
    <dgm:cxn modelId="{50724E7A-DA7F-497A-9890-E282F226EB58}" type="presParOf" srcId="{F29DD12C-78A2-4CCA-895D-0A8EC664550C}" destId="{E706C684-8973-4BFE-B81A-09FEDFEC290E}" srcOrd="4" destOrd="0" presId="urn:microsoft.com/office/officeart/2005/8/layout/StepDownProcess"/>
    <dgm:cxn modelId="{FDE80A04-DCFA-40B9-A725-D4B3EAC8275F}" type="presParOf" srcId="{E706C684-8973-4BFE-B81A-09FEDFEC290E}" destId="{CE7B9A90-FED2-45C9-9702-47A4DC0D7CDD}" srcOrd="0" destOrd="0" presId="urn:microsoft.com/office/officeart/2005/8/layout/StepDownProcess"/>
    <dgm:cxn modelId="{BB13B4F3-66D0-4746-BE58-7C49DC1984CC}" type="presParOf" srcId="{E706C684-8973-4BFE-B81A-09FEDFEC290E}" destId="{301E0EBD-511C-4177-8661-134B1A3FBCA0}"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0CE87-147B-4F34-9341-9EF490C59674}">
      <dsp:nvSpPr>
        <dsp:cNvPr id="0" name=""/>
        <dsp:cNvSpPr/>
      </dsp:nvSpPr>
      <dsp:spPr>
        <a:xfrm rot="5400000">
          <a:off x="475872" y="1437876"/>
          <a:ext cx="1271678" cy="144776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5E8D29-B575-4096-B391-2113B652F731}">
      <dsp:nvSpPr>
        <dsp:cNvPr id="0" name=""/>
        <dsp:cNvSpPr/>
      </dsp:nvSpPr>
      <dsp:spPr>
        <a:xfrm>
          <a:off x="138954" y="28196"/>
          <a:ext cx="2140757" cy="149846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Medi-Cal Enrolled</a:t>
          </a:r>
        </a:p>
      </dsp:txBody>
      <dsp:txXfrm>
        <a:off x="212116" y="101358"/>
        <a:ext cx="1994433" cy="1352136"/>
      </dsp:txXfrm>
    </dsp:sp>
    <dsp:sp modelId="{AC3E82DF-DB90-4814-97D0-A2A596A9C016}">
      <dsp:nvSpPr>
        <dsp:cNvPr id="0" name=""/>
        <dsp:cNvSpPr/>
      </dsp:nvSpPr>
      <dsp:spPr>
        <a:xfrm>
          <a:off x="2266999" y="185751"/>
          <a:ext cx="4550858" cy="121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Meet eligibility Requirements</a:t>
          </a:r>
        </a:p>
        <a:p>
          <a:pPr marL="114300" lvl="1" indent="-114300" algn="l" defTabSz="666750">
            <a:lnSpc>
              <a:spcPct val="90000"/>
            </a:lnSpc>
            <a:spcBef>
              <a:spcPct val="0"/>
            </a:spcBef>
            <a:spcAft>
              <a:spcPct val="15000"/>
            </a:spcAft>
            <a:buChar char="•"/>
          </a:pPr>
          <a:r>
            <a:rPr lang="en-US" sz="1500" kern="1200" dirty="0"/>
            <a:t>Meet renewal requirements</a:t>
          </a:r>
        </a:p>
        <a:p>
          <a:pPr marL="114300" lvl="1" indent="-114300" algn="l" defTabSz="666750">
            <a:lnSpc>
              <a:spcPct val="90000"/>
            </a:lnSpc>
            <a:spcBef>
              <a:spcPct val="0"/>
            </a:spcBef>
            <a:spcAft>
              <a:spcPct val="15000"/>
            </a:spcAft>
            <a:buChar char="•"/>
          </a:pPr>
          <a:r>
            <a:rPr lang="en-US" sz="1500" kern="1200" dirty="0"/>
            <a:t>For UIS, may be enrolled in restricted-scope Medi-Cal </a:t>
          </a:r>
        </a:p>
        <a:p>
          <a:pPr marL="114300" lvl="1" indent="-114300" algn="l" defTabSz="666750">
            <a:lnSpc>
              <a:spcPct val="90000"/>
            </a:lnSpc>
            <a:spcBef>
              <a:spcPct val="0"/>
            </a:spcBef>
            <a:spcAft>
              <a:spcPct val="15000"/>
            </a:spcAft>
            <a:buChar char="•"/>
          </a:pPr>
          <a:r>
            <a:rPr lang="en-US" sz="1500" kern="1200" dirty="0"/>
            <a:t>If not, may meet CMSP Requirements</a:t>
          </a:r>
        </a:p>
      </dsp:txBody>
      <dsp:txXfrm>
        <a:off x="2266999" y="185751"/>
        <a:ext cx="4550858" cy="1211122"/>
      </dsp:txXfrm>
    </dsp:sp>
    <dsp:sp modelId="{BEF47220-DB05-4ADA-A4CF-B000A6A5F986}">
      <dsp:nvSpPr>
        <dsp:cNvPr id="0" name=""/>
        <dsp:cNvSpPr/>
      </dsp:nvSpPr>
      <dsp:spPr>
        <a:xfrm rot="5400000">
          <a:off x="2969317" y="3121142"/>
          <a:ext cx="1271678" cy="144776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257D7B-69A1-4B19-A1A7-703C4F3B66FF}">
      <dsp:nvSpPr>
        <dsp:cNvPr id="0" name=""/>
        <dsp:cNvSpPr/>
      </dsp:nvSpPr>
      <dsp:spPr>
        <a:xfrm>
          <a:off x="2632400" y="1711462"/>
          <a:ext cx="2140757" cy="149846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CMSP Enrolled</a:t>
          </a:r>
        </a:p>
      </dsp:txBody>
      <dsp:txXfrm>
        <a:off x="2705562" y="1784624"/>
        <a:ext cx="1994433" cy="1352136"/>
      </dsp:txXfrm>
    </dsp:sp>
    <dsp:sp modelId="{8E73BDFC-B29A-4CA2-B5FF-BA30B5265C9C}">
      <dsp:nvSpPr>
        <dsp:cNvPr id="0" name=""/>
        <dsp:cNvSpPr/>
      </dsp:nvSpPr>
      <dsp:spPr>
        <a:xfrm>
          <a:off x="4732575" y="1854374"/>
          <a:ext cx="3307919" cy="121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Meet CMSP requirements</a:t>
          </a:r>
        </a:p>
        <a:p>
          <a:pPr marL="114300" lvl="1" indent="-114300" algn="l" defTabSz="666750">
            <a:lnSpc>
              <a:spcPct val="90000"/>
            </a:lnSpc>
            <a:spcBef>
              <a:spcPct val="0"/>
            </a:spcBef>
            <a:spcAft>
              <a:spcPct val="15000"/>
            </a:spcAft>
            <a:buChar char="•"/>
          </a:pPr>
          <a:r>
            <a:rPr lang="en-US" sz="1500" kern="1200" dirty="0"/>
            <a:t>Reapply every six months</a:t>
          </a:r>
        </a:p>
        <a:p>
          <a:pPr marL="114300" lvl="1" indent="-114300" algn="l" defTabSz="666750">
            <a:lnSpc>
              <a:spcPct val="90000"/>
            </a:lnSpc>
            <a:spcBef>
              <a:spcPct val="0"/>
            </a:spcBef>
            <a:spcAft>
              <a:spcPct val="15000"/>
            </a:spcAft>
            <a:buChar char="•"/>
          </a:pPr>
          <a:r>
            <a:rPr lang="en-US" sz="1500" kern="1200" dirty="0"/>
            <a:t>If not, may meet indigent care requirements </a:t>
          </a:r>
        </a:p>
      </dsp:txBody>
      <dsp:txXfrm>
        <a:off x="4732575" y="1854374"/>
        <a:ext cx="3307919" cy="1211122"/>
      </dsp:txXfrm>
    </dsp:sp>
    <dsp:sp modelId="{CE7B9A90-FED2-45C9-9702-47A4DC0D7CDD}">
      <dsp:nvSpPr>
        <dsp:cNvPr id="0" name=""/>
        <dsp:cNvSpPr/>
      </dsp:nvSpPr>
      <dsp:spPr>
        <a:xfrm>
          <a:off x="5125845" y="3394728"/>
          <a:ext cx="2140757" cy="149846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Medically Indigent</a:t>
          </a:r>
        </a:p>
      </dsp:txBody>
      <dsp:txXfrm>
        <a:off x="5199007" y="3467890"/>
        <a:ext cx="1994433" cy="1352136"/>
      </dsp:txXfrm>
    </dsp:sp>
    <dsp:sp modelId="{301E0EBD-511C-4177-8661-134B1A3FBCA0}">
      <dsp:nvSpPr>
        <dsp:cNvPr id="0" name=""/>
        <dsp:cNvSpPr/>
      </dsp:nvSpPr>
      <dsp:spPr>
        <a:xfrm>
          <a:off x="7277208" y="3596210"/>
          <a:ext cx="1813682" cy="121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Receive "subsistence medical care" at qualifying provider</a:t>
          </a:r>
        </a:p>
      </dsp:txBody>
      <dsp:txXfrm>
        <a:off x="7277208" y="3596210"/>
        <a:ext cx="1813682" cy="121112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873777B-6B34-7F46-979E-62A0A47877DE}" type="datetimeFigureOut">
              <a:rPr lang="en-US" smtClean="0"/>
              <a:t>5/5/2026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AB1E170-1BB2-1244-A059-10E10C40CC48}" type="slidenum">
              <a:rPr lang="en-US" smtClean="0"/>
              <a:t>‹#›</a:t>
            </a:fld>
            <a:endParaRPr lang="en-US" dirty="0"/>
          </a:p>
        </p:txBody>
      </p:sp>
    </p:spTree>
    <p:extLst>
      <p:ext uri="{BB962C8B-B14F-4D97-AF65-F5344CB8AC3E}">
        <p14:creationId xmlns:p14="http://schemas.microsoft.com/office/powerpoint/2010/main" val="3752208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B1E170-1BB2-1244-A059-10E10C40CC48}" type="slidenum">
              <a:rPr lang="en-US" smtClean="0"/>
              <a:t>1</a:t>
            </a:fld>
            <a:endParaRPr lang="en-US" dirty="0"/>
          </a:p>
        </p:txBody>
      </p:sp>
    </p:spTree>
    <p:extLst>
      <p:ext uri="{BB962C8B-B14F-4D97-AF65-F5344CB8AC3E}">
        <p14:creationId xmlns:p14="http://schemas.microsoft.com/office/powerpoint/2010/main" val="1189364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we’ll shift to the food security side of the impacts of HR.1. </a:t>
            </a:r>
          </a:p>
          <a:p>
            <a:r>
              <a:rPr lang="en-US" sz="1200" kern="1200" dirty="0">
                <a:solidFill>
                  <a:schemeClr val="tx1"/>
                </a:solidFill>
                <a:effectLst/>
                <a:latin typeface="+mn-lt"/>
                <a:ea typeface="+mn-ea"/>
                <a:cs typeface="+mn-cs"/>
              </a:rPr>
              <a:t>This slide outlines the changes to CalFresh eligibility and dates of implementation. Overall, the changes are very similar to those to Medi-Cal, but differ slightly in the specific eligibility terms and changes, as well as implementation dates.  Again, chaos by design.</a:t>
            </a:r>
          </a:p>
          <a:p>
            <a:r>
              <a:rPr lang="en-US" sz="1200" kern="1200" dirty="0">
                <a:solidFill>
                  <a:schemeClr val="tx1"/>
                </a:solidFill>
                <a:effectLst/>
                <a:latin typeface="+mn-lt"/>
                <a:ea typeface="+mn-ea"/>
                <a:cs typeface="+mn-cs"/>
              </a:rPr>
              <a:t>The one new element to note here is the increase in the Administrative Cost Share, which represents a reduction in the amount the federal government will contribute to administering these programs. You’ll hear more about this in the next few slides.</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CalFresh is federally mandated and in California, is state-supervised and county-operated. Counties are responsible for eligibility determination and enrollment</a:t>
            </a:r>
            <a:r>
              <a:rPr lang="en-US" dirty="0">
                <a:latin typeface="Calibri" panose="020F0502020204030204" pitchFamily="34" charset="0"/>
                <a:ea typeface="Calibri" panose="020F0502020204030204" pitchFamily="34" charset="0"/>
                <a:cs typeface="Calibri" panose="020F0502020204030204" pitchFamily="34" charset="0"/>
              </a:rPr>
              <a:t>.</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Unlike indigent health coverage, the county does not have statutory responsibility to meet a minimum level of food provision</a:t>
            </a:r>
            <a:r>
              <a:rPr lang="en-US" dirty="0">
                <a:latin typeface="Calibri" panose="020F0502020204030204" pitchFamily="34" charset="0"/>
                <a:ea typeface="Calibri" panose="020F0502020204030204" pitchFamily="34" charset="0"/>
                <a:cs typeface="Calibri" panose="020F0502020204030204" pitchFamily="34" charset="0"/>
              </a:rPr>
              <a:t>.</a:t>
            </a:r>
          </a:p>
          <a:p>
            <a:endParaRPr lang="en-US" dirty="0"/>
          </a:p>
          <a:p>
            <a:endParaRPr lang="en-US" dirty="0"/>
          </a:p>
        </p:txBody>
      </p:sp>
      <p:sp>
        <p:nvSpPr>
          <p:cNvPr id="4" name="Slide Number Placeholder 3"/>
          <p:cNvSpPr>
            <a:spLocks noGrp="1"/>
          </p:cNvSpPr>
          <p:nvPr>
            <p:ph type="sldNum" sz="quarter" idx="5"/>
          </p:nvPr>
        </p:nvSpPr>
        <p:spPr/>
        <p:txBody>
          <a:bodyPr/>
          <a:lstStyle/>
          <a:p>
            <a:fld id="{8AB1E170-1BB2-1244-A059-10E10C40CC48}" type="slidenum">
              <a:rPr lang="en-US" smtClean="0"/>
              <a:t>10</a:t>
            </a:fld>
            <a:endParaRPr lang="en-US" dirty="0"/>
          </a:p>
        </p:txBody>
      </p:sp>
    </p:spTree>
    <p:extLst>
      <p:ext uri="{BB962C8B-B14F-4D97-AF65-F5344CB8AC3E}">
        <p14:creationId xmlns:p14="http://schemas.microsoft.com/office/powerpoint/2010/main" val="126750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Supplemental Nutrition Assistance Program, or SNAP, is a federally mandated program that provides monthly food benefits to individuals and families with low-income.  SNAP is administered at the state level and in California is known as CalFresh.  As discussed previously, counties are responsible for eligibility determination and enrollment, and this cannot be subcontracted out to a non-county entity. Counties are not responsible for direct food provision, only for eligibility determinations and enrollment.</a:t>
            </a:r>
          </a:p>
          <a:p>
            <a:endParaRPr lang="en-US" dirty="0"/>
          </a:p>
          <a:p>
            <a:r>
              <a:rPr lang="en-US" sz="1200" kern="1200" dirty="0">
                <a:solidFill>
                  <a:schemeClr val="tx1"/>
                </a:solidFill>
                <a:effectLst/>
                <a:latin typeface="+mn-lt"/>
                <a:ea typeface="+mn-ea"/>
                <a:cs typeface="+mn-cs"/>
              </a:rPr>
              <a:t>Currently, 42,700 Sonoma County residents are enrolled in CalFresh, living in 27,400 households. Of the 13,000 estimated to be subject to work requirements, approximately 30%, or 3,900 are estimated to not meet those requirements.  Additionally, 762 noncitizens are expected to lose coverage next FY.</a:t>
            </a:r>
          </a:p>
          <a:p>
            <a:r>
              <a:rPr lang="en-US" sz="1200" kern="1200" dirty="0">
                <a:solidFill>
                  <a:schemeClr val="tx1"/>
                </a:solidFill>
                <a:effectLst/>
                <a:latin typeface="+mn-lt"/>
                <a:ea typeface="+mn-ea"/>
                <a:cs typeface="+mn-cs"/>
              </a:rPr>
              <a:t>These loses of coverage total approximately $1.4 million in monthly benefits, or $17.3 million annually.</a:t>
            </a:r>
          </a:p>
          <a:p>
            <a:endParaRPr lang="en-US" dirty="0"/>
          </a:p>
          <a:p>
            <a:endParaRPr lang="en-US" dirty="0"/>
          </a:p>
        </p:txBody>
      </p:sp>
      <p:sp>
        <p:nvSpPr>
          <p:cNvPr id="4" name="Slide Number Placeholder 3"/>
          <p:cNvSpPr>
            <a:spLocks noGrp="1"/>
          </p:cNvSpPr>
          <p:nvPr>
            <p:ph type="sldNum" sz="quarter" idx="5"/>
          </p:nvPr>
        </p:nvSpPr>
        <p:spPr/>
        <p:txBody>
          <a:bodyPr/>
          <a:lstStyle/>
          <a:p>
            <a:fld id="{8AB1E170-1BB2-1244-A059-10E10C40CC48}" type="slidenum">
              <a:rPr lang="en-US" smtClean="0"/>
              <a:t>11</a:t>
            </a:fld>
            <a:endParaRPr lang="en-US" dirty="0"/>
          </a:p>
        </p:txBody>
      </p:sp>
    </p:spTree>
    <p:extLst>
      <p:ext uri="{BB962C8B-B14F-4D97-AF65-F5344CB8AC3E}">
        <p14:creationId xmlns:p14="http://schemas.microsoft.com/office/powerpoint/2010/main" val="3368067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B1E170-1BB2-1244-A059-10E10C40CC48}" type="slidenum">
              <a:rPr lang="en-US" smtClean="0"/>
              <a:t>12</a:t>
            </a:fld>
            <a:endParaRPr lang="en-US" dirty="0"/>
          </a:p>
        </p:txBody>
      </p:sp>
    </p:spTree>
    <p:extLst>
      <p:ext uri="{BB962C8B-B14F-4D97-AF65-F5344CB8AC3E}">
        <p14:creationId xmlns:p14="http://schemas.microsoft.com/office/powerpoint/2010/main" val="3274567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-explain 3 year, one-time funding recommendations</a:t>
            </a:r>
          </a:p>
          <a:p>
            <a:endParaRPr lang="en-US" b="0" dirty="0"/>
          </a:p>
          <a:p>
            <a:r>
              <a:rPr lang="en-US" b="0" dirty="0"/>
              <a:t>-real vs. not real figures</a:t>
            </a:r>
          </a:p>
          <a:p>
            <a:endParaRPr lang="en-US" b="0" dirty="0"/>
          </a:p>
        </p:txBody>
      </p:sp>
      <p:sp>
        <p:nvSpPr>
          <p:cNvPr id="4" name="Slide Number Placeholder 3"/>
          <p:cNvSpPr>
            <a:spLocks noGrp="1"/>
          </p:cNvSpPr>
          <p:nvPr>
            <p:ph type="sldNum" sz="quarter" idx="5"/>
          </p:nvPr>
        </p:nvSpPr>
        <p:spPr/>
        <p:txBody>
          <a:bodyPr/>
          <a:lstStyle/>
          <a:p>
            <a:fld id="{8AB1E170-1BB2-1244-A059-10E10C40CC48}" type="slidenum">
              <a:rPr lang="en-US" smtClean="0"/>
              <a:t>13</a:t>
            </a:fld>
            <a:endParaRPr lang="en-US" dirty="0"/>
          </a:p>
        </p:txBody>
      </p:sp>
    </p:spTree>
    <p:extLst>
      <p:ext uri="{BB962C8B-B14F-4D97-AF65-F5344CB8AC3E}">
        <p14:creationId xmlns:p14="http://schemas.microsoft.com/office/powerpoint/2010/main" val="549015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-real vs non-real figures</a:t>
            </a:r>
          </a:p>
          <a:p>
            <a:endParaRPr lang="en-US" b="0"/>
          </a:p>
          <a:p>
            <a:endParaRPr lang="en-US" b="0" dirty="0"/>
          </a:p>
        </p:txBody>
      </p:sp>
      <p:sp>
        <p:nvSpPr>
          <p:cNvPr id="4" name="Slide Number Placeholder 3"/>
          <p:cNvSpPr>
            <a:spLocks noGrp="1"/>
          </p:cNvSpPr>
          <p:nvPr>
            <p:ph type="sldNum" sz="quarter" idx="5"/>
          </p:nvPr>
        </p:nvSpPr>
        <p:spPr/>
        <p:txBody>
          <a:bodyPr/>
          <a:lstStyle/>
          <a:p>
            <a:fld id="{8AB1E170-1BB2-1244-A059-10E10C40CC48}" type="slidenum">
              <a:rPr lang="en-US" smtClean="0"/>
              <a:t>14</a:t>
            </a:fld>
            <a:endParaRPr lang="en-US" dirty="0"/>
          </a:p>
        </p:txBody>
      </p:sp>
    </p:spTree>
    <p:extLst>
      <p:ext uri="{BB962C8B-B14F-4D97-AF65-F5344CB8AC3E}">
        <p14:creationId xmlns:p14="http://schemas.microsoft.com/office/powerpoint/2010/main" val="932694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836EE-08CC-8FF1-E00B-06FF828490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CF9124-6D5A-6156-8B82-A29C189B10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25270A-9E87-19A2-A88F-C0B8A50AD9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F9BF17-9E1B-1165-A3BD-E062D7D02CC9}"/>
              </a:ext>
            </a:extLst>
          </p:cNvPr>
          <p:cNvSpPr>
            <a:spLocks noGrp="1"/>
          </p:cNvSpPr>
          <p:nvPr>
            <p:ph type="sldNum" sz="quarter" idx="5"/>
          </p:nvPr>
        </p:nvSpPr>
        <p:spPr/>
        <p:txBody>
          <a:bodyPr/>
          <a:lstStyle/>
          <a:p>
            <a:fld id="{8AB1E170-1BB2-1244-A059-10E10C40CC48}" type="slidenum">
              <a:rPr lang="en-US" smtClean="0"/>
              <a:t>15</a:t>
            </a:fld>
            <a:endParaRPr lang="en-US" dirty="0"/>
          </a:p>
        </p:txBody>
      </p:sp>
    </p:spTree>
    <p:extLst>
      <p:ext uri="{BB962C8B-B14F-4D97-AF65-F5344CB8AC3E}">
        <p14:creationId xmlns:p14="http://schemas.microsoft.com/office/powerpoint/2010/main" val="754288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AE9E8-FF96-3FC1-CA69-A2C93F3AEA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72F98-E557-8161-F7E7-D6BC22F671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3B85C7-C73F-90D2-D971-F6C3643D19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A7F9FD-D87D-42C3-8D4D-0D419B2F17E0}"/>
              </a:ext>
            </a:extLst>
          </p:cNvPr>
          <p:cNvSpPr>
            <a:spLocks noGrp="1"/>
          </p:cNvSpPr>
          <p:nvPr>
            <p:ph type="sldNum" sz="quarter" idx="5"/>
          </p:nvPr>
        </p:nvSpPr>
        <p:spPr/>
        <p:txBody>
          <a:bodyPr/>
          <a:lstStyle/>
          <a:p>
            <a:fld id="{8AB1E170-1BB2-1244-A059-10E10C40CC48}" type="slidenum">
              <a:rPr lang="en-US" smtClean="0"/>
              <a:t>16</a:t>
            </a:fld>
            <a:endParaRPr lang="en-US" dirty="0"/>
          </a:p>
        </p:txBody>
      </p:sp>
    </p:spTree>
    <p:extLst>
      <p:ext uri="{BB962C8B-B14F-4D97-AF65-F5344CB8AC3E}">
        <p14:creationId xmlns:p14="http://schemas.microsoft.com/office/powerpoint/2010/main" val="99955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t>House Resolution 1 (H.R. 1) was signed into law on July 4, 2025, is a sweeping tax and fiscal legislation that makes permanent key tax cuts, expands deductions and credits, and restructures certain federal programs.</a:t>
            </a:r>
          </a:p>
          <a:p>
            <a:endParaRPr lang="en-US" sz="1000" dirty="0"/>
          </a:p>
          <a:p>
            <a:pPr lvl="1"/>
            <a:r>
              <a:rPr lang="en-US" sz="2200" dirty="0"/>
              <a:t>Impacts will be seen in: </a:t>
            </a:r>
          </a:p>
          <a:p>
            <a:pPr marL="742950" lvl="1" indent="-285750">
              <a:buFont typeface="Arial" panose="020B0604020202020204" pitchFamily="34" charset="0"/>
              <a:buChar char="•"/>
            </a:pPr>
            <a:r>
              <a:rPr lang="en-US" sz="2200" dirty="0"/>
              <a:t>Health care coverage &amp; financing</a:t>
            </a:r>
          </a:p>
          <a:p>
            <a:pPr marL="742950" lvl="1" indent="-285750">
              <a:buFont typeface="Arial" panose="020B0604020202020204" pitchFamily="34" charset="0"/>
              <a:buChar char="•"/>
            </a:pPr>
            <a:r>
              <a:rPr lang="en-US" sz="2200" dirty="0"/>
              <a:t>Food Assistance</a:t>
            </a:r>
          </a:p>
          <a:p>
            <a:pPr marL="742950" lvl="1" indent="-285750">
              <a:buFont typeface="Arial" panose="020B0604020202020204" pitchFamily="34" charset="0"/>
              <a:buChar char="•"/>
            </a:pPr>
            <a:r>
              <a:rPr lang="en-US" sz="2200" dirty="0"/>
              <a:t>Higher Education</a:t>
            </a:r>
          </a:p>
          <a:p>
            <a:pPr marL="742950" lvl="1" indent="-285750">
              <a:buFont typeface="Arial" panose="020B0604020202020204" pitchFamily="34" charset="0"/>
              <a:buChar char="•"/>
            </a:pPr>
            <a:r>
              <a:rPr lang="en-US" sz="2200" dirty="0"/>
              <a:t>Personal and Corporation Taxes</a:t>
            </a:r>
          </a:p>
          <a:p>
            <a:pPr marL="742950" lvl="1" indent="-285750">
              <a:buFont typeface="Arial" panose="020B0604020202020204" pitchFamily="34" charset="0"/>
              <a:buChar char="•"/>
            </a:pPr>
            <a:r>
              <a:rPr lang="en-US" sz="2200" dirty="0"/>
              <a:t>Clean Energy and Electric Vehicles</a:t>
            </a:r>
          </a:p>
          <a:p>
            <a:pPr marL="285750" indent="-285750">
              <a:buFont typeface="Arial" panose="020B0604020202020204" pitchFamily="34" charset="0"/>
              <a:buChar char="•"/>
            </a:pPr>
            <a:endParaRPr lang="en-US" sz="1000" dirty="0"/>
          </a:p>
          <a:p>
            <a:r>
              <a:rPr lang="en-US" sz="2200" dirty="0"/>
              <a:t>County services and operations will be impacted regarding: </a:t>
            </a:r>
          </a:p>
          <a:p>
            <a:pPr marL="285750" indent="-285750">
              <a:buFont typeface="Arial" panose="020B0604020202020204" pitchFamily="34" charset="0"/>
              <a:buChar char="•"/>
            </a:pPr>
            <a:r>
              <a:rPr lang="en-US" sz="2200" b="1" dirty="0"/>
              <a:t>Health care coverage </a:t>
            </a:r>
            <a:r>
              <a:rPr lang="en-US" sz="2200" dirty="0"/>
              <a:t>(Medi-Cal and Medically-Indigent coverage)</a:t>
            </a:r>
          </a:p>
          <a:p>
            <a:pPr marL="285750" indent="-285750">
              <a:buFont typeface="Arial" panose="020B0604020202020204" pitchFamily="34" charset="0"/>
              <a:buChar char="•"/>
            </a:pPr>
            <a:r>
              <a:rPr lang="en-US" sz="2200" b="1" dirty="0"/>
              <a:t>Food Assistance </a:t>
            </a:r>
            <a:r>
              <a:rPr lang="en-US" sz="2200" dirty="0"/>
              <a:t>coverage and financing (</a:t>
            </a:r>
            <a:r>
              <a:rPr lang="fr-FR" sz="2200" dirty="0"/>
              <a:t>Supplemental Nutrition Assistance Program (SNAP)/CalFresh)</a:t>
            </a:r>
            <a:endParaRPr lang="en-US" sz="2200" dirty="0"/>
          </a:p>
        </p:txBody>
      </p:sp>
      <p:sp>
        <p:nvSpPr>
          <p:cNvPr id="4" name="Slide Number Placeholder 3"/>
          <p:cNvSpPr>
            <a:spLocks noGrp="1"/>
          </p:cNvSpPr>
          <p:nvPr>
            <p:ph type="sldNum" sz="quarter" idx="5"/>
          </p:nvPr>
        </p:nvSpPr>
        <p:spPr/>
        <p:txBody>
          <a:bodyPr/>
          <a:lstStyle/>
          <a:p>
            <a:fld id="{8AB1E170-1BB2-1244-A059-10E10C40CC48}" type="slidenum">
              <a:rPr lang="en-US" smtClean="0"/>
              <a:t>2</a:t>
            </a:fld>
            <a:endParaRPr lang="en-US" dirty="0"/>
          </a:p>
        </p:txBody>
      </p:sp>
    </p:spTree>
    <p:extLst>
      <p:ext uri="{BB962C8B-B14F-4D97-AF65-F5344CB8AC3E}">
        <p14:creationId xmlns:p14="http://schemas.microsoft.com/office/powerpoint/2010/main" val="4086674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somewhat hard to read slide is a </a:t>
            </a:r>
            <a:r>
              <a:rPr lang="en-US" sz="1200" b="1" kern="1200" dirty="0">
                <a:solidFill>
                  <a:schemeClr val="tx1"/>
                </a:solidFill>
                <a:effectLst/>
                <a:latin typeface="+mn-lt"/>
                <a:ea typeface="+mn-ea"/>
                <a:cs typeface="+mn-cs"/>
              </a:rPr>
              <a:t>high-level of summary of when the key provisions take place</a:t>
            </a:r>
            <a:r>
              <a:rPr lang="en-US" sz="1200" kern="1200" dirty="0">
                <a:solidFill>
                  <a:schemeClr val="tx1"/>
                </a:solidFill>
                <a:effectLst/>
                <a:latin typeface="+mn-lt"/>
                <a:ea typeface="+mn-ea"/>
                <a:cs typeface="+mn-cs"/>
              </a:rPr>
              <a:t>. The takeaway here is that most provisions do not take effect until </a:t>
            </a:r>
            <a:r>
              <a:rPr lang="en-US" sz="1200" b="1" kern="1200" dirty="0">
                <a:solidFill>
                  <a:schemeClr val="tx1"/>
                </a:solidFill>
                <a:effectLst/>
                <a:latin typeface="+mn-lt"/>
                <a:ea typeface="+mn-ea"/>
                <a:cs typeface="+mn-cs"/>
              </a:rPr>
              <a:t>late 2026 through 2028</a:t>
            </a:r>
            <a:r>
              <a:rPr lang="en-US" sz="1200" kern="1200" dirty="0">
                <a:solidFill>
                  <a:schemeClr val="tx1"/>
                </a:solidFill>
                <a:effectLst/>
                <a:latin typeface="+mn-lt"/>
                <a:ea typeface="+mn-ea"/>
                <a:cs typeface="+mn-cs"/>
              </a:rPr>
              <a:t>.  And although this gives us some time to prepare, the </a:t>
            </a:r>
            <a:r>
              <a:rPr lang="en-US" sz="1200" b="1" kern="1200" dirty="0">
                <a:solidFill>
                  <a:schemeClr val="tx1"/>
                </a:solidFill>
                <a:effectLst/>
                <a:latin typeface="+mn-lt"/>
                <a:ea typeface="+mn-ea"/>
                <a:cs typeface="+mn-cs"/>
              </a:rPr>
              <a:t>staggered and chaotic roll out</a:t>
            </a:r>
            <a:r>
              <a:rPr lang="en-US" sz="1200" kern="1200" dirty="0">
                <a:solidFill>
                  <a:schemeClr val="tx1"/>
                </a:solidFill>
                <a:effectLst/>
                <a:latin typeface="+mn-lt"/>
                <a:ea typeface="+mn-ea"/>
                <a:cs typeface="+mn-cs"/>
              </a:rPr>
              <a:t> still has gaps, with some</a:t>
            </a:r>
            <a:r>
              <a:rPr lang="en-US" sz="1200" b="1" kern="1200" dirty="0">
                <a:solidFill>
                  <a:schemeClr val="tx1"/>
                </a:solidFill>
                <a:effectLst/>
                <a:latin typeface="+mn-lt"/>
                <a:ea typeface="+mn-ea"/>
                <a:cs typeface="+mn-cs"/>
              </a:rPr>
              <a:t> federal guidance still incomplete</a:t>
            </a:r>
            <a:r>
              <a:rPr lang="en-US" sz="1200" kern="1200" dirty="0">
                <a:solidFill>
                  <a:schemeClr val="tx1"/>
                </a:solidFill>
                <a:effectLst/>
                <a:latin typeface="+mn-lt"/>
                <a:ea typeface="+mn-ea"/>
                <a:cs typeface="+mn-cs"/>
              </a:rPr>
              <a:t>, and the </a:t>
            </a:r>
            <a:r>
              <a:rPr lang="en-US" sz="1200" b="1" kern="1200" dirty="0">
                <a:solidFill>
                  <a:schemeClr val="tx1"/>
                </a:solidFill>
                <a:effectLst/>
                <a:latin typeface="+mn-lt"/>
                <a:ea typeface="+mn-ea"/>
                <a:cs typeface="+mn-cs"/>
              </a:rPr>
              <a:t>State’s response</a:t>
            </a:r>
            <a:r>
              <a:rPr lang="en-US" sz="1200" kern="1200" dirty="0">
                <a:solidFill>
                  <a:schemeClr val="tx1"/>
                </a:solidFill>
                <a:effectLst/>
                <a:latin typeface="+mn-lt"/>
                <a:ea typeface="+mn-ea"/>
                <a:cs typeface="+mn-cs"/>
              </a:rPr>
              <a:t> to support counties and programs is still unknown. </a:t>
            </a:r>
          </a:p>
          <a:p>
            <a:endParaRPr lang="en-US" dirty="0"/>
          </a:p>
        </p:txBody>
      </p:sp>
      <p:sp>
        <p:nvSpPr>
          <p:cNvPr id="4" name="Slide Number Placeholder 3"/>
          <p:cNvSpPr>
            <a:spLocks noGrp="1"/>
          </p:cNvSpPr>
          <p:nvPr>
            <p:ph type="sldNum" sz="quarter" idx="5"/>
          </p:nvPr>
        </p:nvSpPr>
        <p:spPr/>
        <p:txBody>
          <a:bodyPr/>
          <a:lstStyle/>
          <a:p>
            <a:fld id="{8AB1E170-1BB2-1244-A059-10E10C40CC48}" type="slidenum">
              <a:rPr lang="en-US" smtClean="0"/>
              <a:t>3</a:t>
            </a:fld>
            <a:endParaRPr lang="en-US" dirty="0"/>
          </a:p>
        </p:txBody>
      </p:sp>
    </p:spTree>
    <p:extLst>
      <p:ext uri="{BB962C8B-B14F-4D97-AF65-F5344CB8AC3E}">
        <p14:creationId xmlns:p14="http://schemas.microsoft.com/office/powerpoint/2010/main" val="822696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latin typeface="Verdana" panose="020B0604030504040204" pitchFamily="34" charset="0"/>
              <a:ea typeface="Yu Gothic" panose="020B0400000000000000" pitchFamily="34" charset="-128"/>
              <a:cs typeface="Arial" panose="020B0604020202020204" pitchFamily="34" charset="0"/>
            </a:endParaRPr>
          </a:p>
          <a:p>
            <a:r>
              <a:rPr lang="en-US" sz="1200" kern="1200" dirty="0">
                <a:solidFill>
                  <a:schemeClr val="tx1"/>
                </a:solidFill>
                <a:effectLst/>
                <a:latin typeface="+mn-lt"/>
                <a:ea typeface="+mn-ea"/>
                <a:cs typeface="+mn-cs"/>
              </a:rPr>
              <a:t>This slide provides more details about what changes take place when.</a:t>
            </a:r>
          </a:p>
          <a:p>
            <a:r>
              <a:rPr lang="en-US" sz="1200" kern="1200" dirty="0">
                <a:solidFill>
                  <a:schemeClr val="tx1"/>
                </a:solidFill>
                <a:effectLst/>
                <a:latin typeface="+mn-lt"/>
                <a:ea typeface="+mn-ea"/>
                <a:cs typeface="+mn-cs"/>
              </a:rPr>
              <a:t>A few key impacts here I want to highlight:</a:t>
            </a:r>
          </a:p>
          <a:p>
            <a:r>
              <a:rPr lang="en-US" sz="1200" kern="1200" dirty="0">
                <a:solidFill>
                  <a:schemeClr val="tx1"/>
                </a:solidFill>
                <a:effectLst/>
                <a:latin typeface="+mn-lt"/>
                <a:ea typeface="+mn-ea"/>
                <a:cs typeface="+mn-cs"/>
              </a:rPr>
              <a:t>-Beginning January 2027, H.R. 1 requires most able-bodied, childless adults, with certain exceptions, to complete </a:t>
            </a:r>
            <a:r>
              <a:rPr lang="en-US" sz="1200" b="1" kern="1200" dirty="0">
                <a:solidFill>
                  <a:schemeClr val="tx1"/>
                </a:solidFill>
                <a:effectLst/>
                <a:latin typeface="+mn-lt"/>
                <a:ea typeface="+mn-ea"/>
                <a:cs typeface="+mn-cs"/>
              </a:rPr>
              <a:t>at least 80 hours per month of work, education, or community service.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in January 2027 the </a:t>
            </a:r>
            <a:r>
              <a:rPr lang="en-US" sz="1200" b="1" kern="1200" dirty="0">
                <a:solidFill>
                  <a:schemeClr val="tx1"/>
                </a:solidFill>
                <a:effectLst/>
                <a:latin typeface="+mn-lt"/>
                <a:ea typeface="+mn-ea"/>
                <a:cs typeface="+mn-cs"/>
              </a:rPr>
              <a:t>increased frequency of redetermination for eligibility begins</a:t>
            </a:r>
            <a:r>
              <a:rPr lang="en-US" sz="1200" kern="1200" dirty="0">
                <a:solidFill>
                  <a:schemeClr val="tx1"/>
                </a:solidFill>
                <a:effectLst/>
                <a:latin typeface="+mn-lt"/>
                <a:ea typeface="+mn-ea"/>
                <a:cs typeface="+mn-cs"/>
              </a:rPr>
              <a:t>, which requires redeterminations every 6 months, versus the current annual renewal process.</a:t>
            </a:r>
          </a:p>
          <a:p>
            <a:r>
              <a:rPr lang="en-US" sz="1200" kern="1200" dirty="0">
                <a:solidFill>
                  <a:schemeClr val="tx1"/>
                </a:solidFill>
                <a:effectLst/>
                <a:latin typeface="+mn-lt"/>
                <a:ea typeface="+mn-ea"/>
                <a:cs typeface="+mn-cs"/>
              </a:rPr>
              <a:t>-And in October 2026, you see reduced eligibility and coverage for the non-citizen community.</a:t>
            </a:r>
          </a:p>
          <a:p>
            <a:r>
              <a:rPr lang="en-US" sz="1200" kern="1200" dirty="0">
                <a:solidFill>
                  <a:schemeClr val="tx1"/>
                </a:solidFill>
                <a:effectLst/>
                <a:latin typeface="+mn-lt"/>
                <a:ea typeface="+mn-ea"/>
                <a:cs typeface="+mn-cs"/>
              </a:rPr>
              <a:t>One note I also want to make, which is relevant to the mitigation strategies you see later in the presentation, is that research from prior Medicaid work requirement pilots have shown that most people who lose coverage do so due to administrative barriers, not refusal to work. This is fundamentally an administrative churn issue, both for the beneficiary in completing their paperwork requirements accurately, and in the ability of counties to process and assist applicants.  </a:t>
            </a:r>
          </a:p>
          <a:p>
            <a:r>
              <a:rPr lang="en-US" sz="1200" kern="1200" dirty="0">
                <a:solidFill>
                  <a:schemeClr val="tx1"/>
                </a:solidFill>
                <a:effectLst/>
                <a:latin typeface="+mn-lt"/>
                <a:ea typeface="+mn-ea"/>
                <a:cs typeface="+mn-cs"/>
              </a:rPr>
              <a:t>One last thing to note, counties are the only entity that are able to process applications for eligibility.  Other entities, such as clinics, external case supports, etc. can assist clients in completing the forms and applications, but only County personnel are able to have access to the State’s systems required to process applications, so this burden lies </a:t>
            </a:r>
            <a:r>
              <a:rPr lang="en-US" sz="1200" kern="1200" dirty="0" err="1">
                <a:solidFill>
                  <a:schemeClr val="tx1"/>
                </a:solidFill>
                <a:effectLst/>
                <a:latin typeface="+mn-lt"/>
                <a:ea typeface="+mn-ea"/>
                <a:cs typeface="+mn-cs"/>
              </a:rPr>
              <a:t>soley</a:t>
            </a:r>
            <a:r>
              <a:rPr lang="en-US" sz="1200" kern="1200" dirty="0">
                <a:solidFill>
                  <a:schemeClr val="tx1"/>
                </a:solidFill>
                <a:effectLst/>
                <a:latin typeface="+mn-lt"/>
                <a:ea typeface="+mn-ea"/>
                <a:cs typeface="+mn-cs"/>
              </a:rPr>
              <a:t> with the County.</a:t>
            </a:r>
          </a:p>
          <a:p>
            <a:endParaRPr lang="en-US" dirty="0"/>
          </a:p>
        </p:txBody>
      </p:sp>
      <p:sp>
        <p:nvSpPr>
          <p:cNvPr id="4" name="Slide Number Placeholder 3"/>
          <p:cNvSpPr>
            <a:spLocks noGrp="1"/>
          </p:cNvSpPr>
          <p:nvPr>
            <p:ph type="sldNum" sz="quarter" idx="5"/>
          </p:nvPr>
        </p:nvSpPr>
        <p:spPr/>
        <p:txBody>
          <a:bodyPr/>
          <a:lstStyle/>
          <a:p>
            <a:fld id="{8AB1E170-1BB2-1244-A059-10E10C40CC48}" type="slidenum">
              <a:rPr lang="en-US" smtClean="0"/>
              <a:t>4</a:t>
            </a:fld>
            <a:endParaRPr lang="en-US" dirty="0"/>
          </a:p>
        </p:txBody>
      </p:sp>
    </p:spTree>
    <p:extLst>
      <p:ext uri="{BB962C8B-B14F-4D97-AF65-F5344CB8AC3E}">
        <p14:creationId xmlns:p14="http://schemas.microsoft.com/office/powerpoint/2010/main" val="426397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outlines the expected impacts specific to Medi-Cal coverage in Sonoma County.</a:t>
            </a:r>
          </a:p>
          <a:p>
            <a:r>
              <a:rPr lang="en-US" sz="1200" kern="1200" dirty="0">
                <a:solidFill>
                  <a:schemeClr val="tx1"/>
                </a:solidFill>
                <a:effectLst/>
                <a:latin typeface="+mn-lt"/>
                <a:ea typeface="+mn-ea"/>
                <a:cs typeface="+mn-cs"/>
              </a:rPr>
              <a:t>Currently, we have 132,000 residents enrolled in Medi-Cal.  We expect between 7% to 20%, or approximately 9,000 to 26,500, of those to be impacted by H.R. 1 eligibility changes.</a:t>
            </a:r>
          </a:p>
          <a:p>
            <a:r>
              <a:rPr lang="en-US" sz="1200" kern="1200" dirty="0">
                <a:solidFill>
                  <a:schemeClr val="tx1"/>
                </a:solidFill>
                <a:effectLst/>
                <a:latin typeface="+mn-lt"/>
                <a:ea typeface="+mn-ea"/>
                <a:cs typeface="+mn-cs"/>
              </a:rPr>
              <a:t>Specifically, we expect about 8,700 to lose coverage based on the work requirements; 12,000 based on renewal process challenges, and 4,400 based on Unsatisfactory Immigration Status, or UIS.</a:t>
            </a:r>
          </a:p>
          <a:p>
            <a:r>
              <a:rPr lang="en-US" sz="1200" kern="1200" dirty="0">
                <a:solidFill>
                  <a:schemeClr val="tx1"/>
                </a:solidFill>
                <a:effectLst/>
                <a:latin typeface="+mn-lt"/>
                <a:ea typeface="+mn-ea"/>
                <a:cs typeface="+mn-cs"/>
              </a:rPr>
              <a:t>Specifically related to the UIS population, we currently have 22,000 individuals with UIS enrolled in full-scope Medi-Cal. We expect 4,400 to be discontinued due to not successfully completing renewal processes. If they lose coverage, they can reapply, will be eligible for restricted scope Medi-Cal only.</a:t>
            </a:r>
          </a:p>
          <a:p>
            <a:r>
              <a:rPr lang="en-US" sz="1200" kern="1200" dirty="0">
                <a:solidFill>
                  <a:schemeClr val="tx1"/>
                </a:solidFill>
                <a:effectLst/>
                <a:latin typeface="+mn-lt"/>
                <a:ea typeface="+mn-ea"/>
                <a:cs typeface="+mn-cs"/>
              </a:rPr>
              <a:t>As you can see from the figures, the impact driver is not eligibility, it is the ability to successfully navigate a more complex system to maintain coverage. </a:t>
            </a:r>
          </a:p>
          <a:p>
            <a:endParaRPr lang="en-US" dirty="0"/>
          </a:p>
          <a:p>
            <a:endParaRPr lang="en-US" dirty="0"/>
          </a:p>
        </p:txBody>
      </p:sp>
      <p:sp>
        <p:nvSpPr>
          <p:cNvPr id="4" name="Slide Number Placeholder 3"/>
          <p:cNvSpPr>
            <a:spLocks noGrp="1"/>
          </p:cNvSpPr>
          <p:nvPr>
            <p:ph type="sldNum" sz="quarter" idx="5"/>
          </p:nvPr>
        </p:nvSpPr>
        <p:spPr/>
        <p:txBody>
          <a:bodyPr/>
          <a:lstStyle/>
          <a:p>
            <a:fld id="{8AB1E170-1BB2-1244-A059-10E10C40CC48}" type="slidenum">
              <a:rPr lang="en-US" smtClean="0"/>
              <a:t>5</a:t>
            </a:fld>
            <a:endParaRPr lang="en-US" dirty="0"/>
          </a:p>
        </p:txBody>
      </p:sp>
    </p:spTree>
    <p:extLst>
      <p:ext uri="{BB962C8B-B14F-4D97-AF65-F5344CB8AC3E}">
        <p14:creationId xmlns:p14="http://schemas.microsoft.com/office/powerpoint/2010/main" val="102794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AB1E170-1BB2-1244-A059-10E10C40CC48}" type="slidenum">
              <a:rPr lang="en-US" smtClean="0"/>
              <a:t>6</a:t>
            </a:fld>
            <a:endParaRPr lang="en-US" dirty="0"/>
          </a:p>
        </p:txBody>
      </p:sp>
    </p:spTree>
    <p:extLst>
      <p:ext uri="{BB962C8B-B14F-4D97-AF65-F5344CB8AC3E}">
        <p14:creationId xmlns:p14="http://schemas.microsoft.com/office/powerpoint/2010/main" val="3704351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slides defines Welfare and Institutions Code, or WIC, Section 17,000, which outlines that counties are legally required to provide basic health care as a last resort to indigent persons.  It’s designed to ensure that low-income residents who are not eligible for health coverage programs like Medi-Cal and Covered California have access to meet life-saving health care needs.</a:t>
            </a:r>
          </a:p>
          <a:p>
            <a:r>
              <a:rPr lang="en-US" sz="1200" kern="1200" dirty="0">
                <a:solidFill>
                  <a:schemeClr val="tx1"/>
                </a:solidFill>
                <a:effectLst/>
                <a:latin typeface="+mn-lt"/>
                <a:ea typeface="+mn-ea"/>
                <a:cs typeface="+mn-cs"/>
              </a:rPr>
              <a:t>17,000 requires that counties provide for, at a minimum, medical services necessary for the treatment of acute life-and-limb threatening conditions and emergency medical services, and those that are sufficient to remedy substantial pain and infection. It is not health insurance, and does not provide the same level of benefits available through Medi-Cal or the ACA. It provides only the services necessary to prevent serious harm, pain, or infection.</a:t>
            </a:r>
          </a:p>
          <a:p>
            <a:r>
              <a:rPr lang="en-US" sz="1200" kern="1200" dirty="0">
                <a:solidFill>
                  <a:schemeClr val="tx1"/>
                </a:solidFill>
                <a:effectLst/>
                <a:latin typeface="+mn-lt"/>
                <a:ea typeface="+mn-ea"/>
                <a:cs typeface="+mn-cs"/>
              </a:rPr>
              <a:t>Historically, after the implementation of the ACA the majority of medically indigent individuals were covered through Medi-Cal or Covered California, greatly reducing County’s role. So this has not been a requirement that counties, including ours, have had to consider in over a decade.</a:t>
            </a:r>
          </a:p>
          <a:p>
            <a:r>
              <a:rPr lang="en-US" sz="1200" kern="1200" dirty="0">
                <a:solidFill>
                  <a:schemeClr val="tx1"/>
                </a:solidFill>
                <a:effectLst/>
                <a:latin typeface="+mn-lt"/>
                <a:ea typeface="+mn-ea"/>
                <a:cs typeface="+mn-cs"/>
              </a:rPr>
              <a:t>The take away here is that when health insurance coverage is lost, the standard of care drops significantly, and responsibility shifts to the County.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-Reduction in BH service access.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-Downstream insurance/hospital impacts:</a:t>
            </a:r>
          </a:p>
          <a:p>
            <a:r>
              <a:rPr lang="en-US" sz="1200" kern="1200" dirty="0">
                <a:solidFill>
                  <a:schemeClr val="tx1"/>
                </a:solidFill>
                <a:effectLst/>
                <a:latin typeface="+mn-lt"/>
                <a:ea typeface="+mn-ea"/>
                <a:cs typeface="+mn-cs"/>
              </a:rPr>
              <a:t>And more broadly, whole person care is reduced. More people will become uninsured.  As a result, primary and specialty care access decreased.  Chronic diseases go unmanaged.  Care shifts to Community Health Clinics and Emergency Departments, resulting in increase impact to local hospital through uncompensated care, and a cycle of poorly managed health conditions that become bigger impacts downstream. Increased un-compensated care for uninsured patients are expected to result in higher health insurance rates for employers, including us.  </a:t>
            </a:r>
          </a:p>
          <a:p>
            <a:r>
              <a:rPr lang="en-US" sz="1200" kern="1200" dirty="0">
                <a:solidFill>
                  <a:schemeClr val="tx1"/>
                </a:solidFill>
                <a:effectLst/>
                <a:latin typeface="+mn-lt"/>
                <a:ea typeface="+mn-ea"/>
                <a:cs typeface="+mn-cs"/>
              </a:rPr>
              <a:t>The takeaway here is the movement from an upstream, preventative care system, to a down-stream, crisis-driven system of care.</a:t>
            </a:r>
          </a:p>
          <a:p>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8AB1E170-1BB2-1244-A059-10E10C40CC48}" type="slidenum">
              <a:rPr lang="en-US" smtClean="0"/>
              <a:t>7</a:t>
            </a:fld>
            <a:endParaRPr lang="en-US" dirty="0"/>
          </a:p>
        </p:txBody>
      </p:sp>
    </p:spTree>
    <p:extLst>
      <p:ext uri="{BB962C8B-B14F-4D97-AF65-F5344CB8AC3E}">
        <p14:creationId xmlns:p14="http://schemas.microsoft.com/office/powerpoint/2010/main" val="3474318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ea typeface="Yu Gothic" panose="020B0400000000000000" pitchFamily="34" charset="-128"/>
              <a:cs typeface="Arial" panose="020B0604020202020204" pitchFamily="34" charset="0"/>
            </a:endParaRPr>
          </a:p>
          <a:p>
            <a:pPr defTabSz="931774">
              <a:defRPr/>
            </a:pPr>
            <a:endParaRPr lang="en-US" dirty="0">
              <a:ea typeface="Yu Gothic" panose="020B0400000000000000" pitchFamily="34" charset="-128"/>
              <a:cs typeface="Arial" panose="020B0604020202020204" pitchFamily="34" charset="0"/>
            </a:endParaRPr>
          </a:p>
          <a:p>
            <a:pPr defTabSz="931774">
              <a:defRPr/>
            </a:pPr>
            <a:endParaRPr lang="en-US" dirty="0">
              <a:ea typeface="Yu Gothic" panose="020B0400000000000000" pitchFamily="34" charset="-128"/>
              <a:cs typeface="Arial" panose="020B0604020202020204" pitchFamily="34" charset="0"/>
            </a:endParaRPr>
          </a:p>
          <a:p>
            <a:pPr defTabSz="931774">
              <a:defRPr/>
            </a:pPr>
            <a:endParaRPr lang="en-US" dirty="0">
              <a:ea typeface="Yu Gothic" panose="020B0400000000000000" pitchFamily="34"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AB1E170-1BB2-1244-A059-10E10C40CC48}" type="slidenum">
              <a:rPr lang="en-US" smtClean="0"/>
              <a:t>8</a:t>
            </a:fld>
            <a:endParaRPr lang="en-US" dirty="0"/>
          </a:p>
        </p:txBody>
      </p:sp>
    </p:spTree>
    <p:extLst>
      <p:ext uri="{BB962C8B-B14F-4D97-AF65-F5344CB8AC3E}">
        <p14:creationId xmlns:p14="http://schemas.microsoft.com/office/powerpoint/2010/main" val="3145267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if you think back to the waterfall slide, of folks that don’t have private health insurance or coverage through the ACA, they move to Medi-Cal.  When they are not eligible for Medi-Cal, then step down into CMSP.  Lastly, when they don’t qualify for CMSP, they are in the medically indigent group with no health care coverage or insurance, and the County maintains responsibly for minimal, life-and-limb coverage.  </a:t>
            </a:r>
          </a:p>
          <a:p>
            <a:r>
              <a:rPr lang="en-US" sz="1200" kern="1200" dirty="0">
                <a:solidFill>
                  <a:schemeClr val="tx1"/>
                </a:solidFill>
                <a:effectLst/>
                <a:latin typeface="+mn-lt"/>
                <a:ea typeface="+mn-ea"/>
                <a:cs typeface="+mn-cs"/>
              </a:rPr>
              <a:t>In the past, the County ran a hospital to meet it’s indigent healthcare obligation.  Then the County sold the hospital, and this obligation was largely addressed through the ACA. </a:t>
            </a:r>
          </a:p>
          <a:p>
            <a:r>
              <a:rPr lang="en-US" sz="1200" kern="1200" dirty="0">
                <a:solidFill>
                  <a:schemeClr val="tx1"/>
                </a:solidFill>
                <a:effectLst/>
                <a:latin typeface="+mn-lt"/>
                <a:ea typeface="+mn-ea"/>
                <a:cs typeface="+mn-cs"/>
              </a:rPr>
              <a:t>So now we are in a place of having to determine how to meet this need.  The main models for non-hospital counties is to meet this need through implementing a managed care plan, which has extremely high cost and administrative burden, in addition to the time to set up such a plan in-house. As such, staff does not recommend this approach.</a:t>
            </a:r>
          </a:p>
          <a:p>
            <a:r>
              <a:rPr lang="en-US" sz="1200" kern="1200" dirty="0">
                <a:solidFill>
                  <a:schemeClr val="tx1"/>
                </a:solidFill>
                <a:effectLst/>
                <a:latin typeface="+mn-lt"/>
                <a:ea typeface="+mn-ea"/>
                <a:cs typeface="+mn-cs"/>
              </a:rPr>
              <a:t>Instead, we recommend providing funding to the local community health clinic network. CHCs provide primary care services to individuals regardless of their ability to pay and to those without health coverage.  </a:t>
            </a:r>
          </a:p>
          <a:p>
            <a:r>
              <a:rPr lang="en-US" sz="1200" kern="1200" dirty="0">
                <a:solidFill>
                  <a:schemeClr val="tx1"/>
                </a:solidFill>
                <a:effectLst/>
                <a:latin typeface="+mn-lt"/>
                <a:ea typeface="+mn-ea"/>
                <a:cs typeface="+mn-cs"/>
              </a:rPr>
              <a:t>We have been meeting with </a:t>
            </a:r>
            <a:r>
              <a:rPr lang="en-US" sz="1200" kern="1200" dirty="0" err="1">
                <a:solidFill>
                  <a:schemeClr val="tx1"/>
                </a:solidFill>
                <a:effectLst/>
                <a:latin typeface="+mn-lt"/>
                <a:ea typeface="+mn-ea"/>
                <a:cs typeface="+mn-cs"/>
              </a:rPr>
              <a:t>Aliados</a:t>
            </a:r>
            <a:r>
              <a:rPr lang="en-US" sz="1200" kern="1200" dirty="0">
                <a:solidFill>
                  <a:schemeClr val="tx1"/>
                </a:solidFill>
                <a:effectLst/>
                <a:latin typeface="+mn-lt"/>
                <a:ea typeface="+mn-ea"/>
                <a:cs typeface="+mn-cs"/>
              </a:rPr>
              <a:t>, representing our 8 local CHCs to understand the expected impacts to the system. The local CHCs expect just under 15,000 additional individuals to seek service in the clinics.  Based on their cost per indigent patient, it is estimated to impact the system at $12.8 million this next FY, and staff recommends providing this funding to manage the County’s obligation. </a:t>
            </a:r>
          </a:p>
          <a:p>
            <a:pPr defTabSz="931774">
              <a:defRPr/>
            </a:pPr>
            <a:endParaRPr lang="en-US" dirty="0">
              <a:ea typeface="Yu Gothic" panose="020B0400000000000000" pitchFamily="34" charset="-128"/>
              <a:cs typeface="Arial" panose="020B0604020202020204" pitchFamily="34" charset="0"/>
            </a:endParaRPr>
          </a:p>
          <a:p>
            <a:pPr defTabSz="931774">
              <a:defRPr/>
            </a:pPr>
            <a:endParaRPr lang="en-US" dirty="0">
              <a:ea typeface="Yu Gothic" panose="020B0400000000000000" pitchFamily="34"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AB1E170-1BB2-1244-A059-10E10C40CC48}" type="slidenum">
              <a:rPr lang="en-US" smtClean="0"/>
              <a:t>9</a:t>
            </a:fld>
            <a:endParaRPr lang="en-US" dirty="0"/>
          </a:p>
        </p:txBody>
      </p:sp>
    </p:spTree>
    <p:extLst>
      <p:ext uri="{BB962C8B-B14F-4D97-AF65-F5344CB8AC3E}">
        <p14:creationId xmlns:p14="http://schemas.microsoft.com/office/powerpoint/2010/main" val="2365626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67807-44E2-732D-E4C1-C21ECA2902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5B0307-79FE-2791-C8FB-3FB057D8C062}"/>
              </a:ext>
            </a:extLst>
          </p:cNvPr>
          <p:cNvSpPr>
            <a:spLocks noGrp="1"/>
          </p:cNvSpPr>
          <p:nvPr>
            <p:ph type="subTitle" idx="1"/>
          </p:nvPr>
        </p:nvSpPr>
        <p:spPr>
          <a:xfrm>
            <a:off x="1524000" y="3602038"/>
            <a:ext cx="9144000" cy="1655762"/>
          </a:xfrm>
        </p:spPr>
        <p:txBody>
          <a:bodyPr>
            <a:normAutofit/>
          </a:bodyPr>
          <a:lstStyle>
            <a:lvl1pPr marL="0" indent="0" algn="ctr">
              <a:buNone/>
              <a:defRPr sz="2000">
                <a:solidFill>
                  <a:srgbClr val="C7A553"/>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C26195-214C-B025-9651-6E78FEDFF16C}"/>
              </a:ext>
            </a:extLst>
          </p:cNvPr>
          <p:cNvSpPr>
            <a:spLocks noGrp="1"/>
          </p:cNvSpPr>
          <p:nvPr>
            <p:ph type="dt" sz="half" idx="10"/>
          </p:nvPr>
        </p:nvSpPr>
        <p:spPr/>
        <p:txBody>
          <a:bodyPr/>
          <a:lstStyle/>
          <a:p>
            <a:fld id="{6D15B6E6-A9D0-4528-A69C-8622BD400669}" type="datetime1">
              <a:rPr lang="en-US" smtClean="0"/>
              <a:t>5/5/2026</a:t>
            </a:fld>
            <a:endParaRPr lang="en-US" dirty="0"/>
          </a:p>
        </p:txBody>
      </p:sp>
      <p:sp>
        <p:nvSpPr>
          <p:cNvPr id="5" name="Footer Placeholder 4">
            <a:extLst>
              <a:ext uri="{FF2B5EF4-FFF2-40B4-BE49-F238E27FC236}">
                <a16:creationId xmlns:a16="http://schemas.microsoft.com/office/drawing/2014/main" id="{C4FFFA6D-62D9-ADB3-7A1B-0D3C78DA95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0F3F28-9488-713A-CD47-2E07F6BBD9E5}"/>
              </a:ext>
            </a:extLst>
          </p:cNvPr>
          <p:cNvSpPr>
            <a:spLocks noGrp="1"/>
          </p:cNvSpPr>
          <p:nvPr>
            <p:ph type="sldNum" sz="quarter" idx="12"/>
          </p:nvPr>
        </p:nvSpPr>
        <p:spPr/>
        <p:txBody>
          <a:bodyPr/>
          <a:lstStyle/>
          <a:p>
            <a:fld id="{51881F15-39FD-9241-9C38-F8E9B8F9C8D7}" type="slidenum">
              <a:rPr lang="en-US" smtClean="0"/>
              <a:t>‹#›</a:t>
            </a:fld>
            <a:endParaRPr lang="en-US" dirty="0"/>
          </a:p>
        </p:txBody>
      </p:sp>
    </p:spTree>
    <p:extLst>
      <p:ext uri="{BB962C8B-B14F-4D97-AF65-F5344CB8AC3E}">
        <p14:creationId xmlns:p14="http://schemas.microsoft.com/office/powerpoint/2010/main" val="2145203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6FF06-9A6F-316D-4B0F-5BE3A45B92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F1022-93BE-2EA4-B082-CFB7A09AF6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E41C04-84CC-761A-4137-57A2421DE689}"/>
              </a:ext>
            </a:extLst>
          </p:cNvPr>
          <p:cNvSpPr>
            <a:spLocks noGrp="1"/>
          </p:cNvSpPr>
          <p:nvPr>
            <p:ph type="dt" sz="half" idx="10"/>
          </p:nvPr>
        </p:nvSpPr>
        <p:spPr/>
        <p:txBody>
          <a:bodyPr/>
          <a:lstStyle/>
          <a:p>
            <a:fld id="{310BA678-3DF9-49B8-AEEE-14C87585C453}" type="datetime1">
              <a:rPr lang="en-US" smtClean="0"/>
              <a:t>5/5/2026</a:t>
            </a:fld>
            <a:endParaRPr lang="en-US" dirty="0"/>
          </a:p>
        </p:txBody>
      </p:sp>
      <p:sp>
        <p:nvSpPr>
          <p:cNvPr id="5" name="Footer Placeholder 4">
            <a:extLst>
              <a:ext uri="{FF2B5EF4-FFF2-40B4-BE49-F238E27FC236}">
                <a16:creationId xmlns:a16="http://schemas.microsoft.com/office/drawing/2014/main" id="{C99D302C-0844-74F3-CEF6-669B7F8289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1F1A7D-E059-5B81-B344-9288A4D95920}"/>
              </a:ext>
            </a:extLst>
          </p:cNvPr>
          <p:cNvSpPr>
            <a:spLocks noGrp="1"/>
          </p:cNvSpPr>
          <p:nvPr>
            <p:ph type="sldNum" sz="quarter" idx="12"/>
          </p:nvPr>
        </p:nvSpPr>
        <p:spPr/>
        <p:txBody>
          <a:bodyPr/>
          <a:lstStyle/>
          <a:p>
            <a:fld id="{51881F15-39FD-9241-9C38-F8E9B8F9C8D7}" type="slidenum">
              <a:rPr lang="en-US" smtClean="0"/>
              <a:t>‹#›</a:t>
            </a:fld>
            <a:endParaRPr lang="en-US" dirty="0"/>
          </a:p>
        </p:txBody>
      </p:sp>
    </p:spTree>
    <p:extLst>
      <p:ext uri="{BB962C8B-B14F-4D97-AF65-F5344CB8AC3E}">
        <p14:creationId xmlns:p14="http://schemas.microsoft.com/office/powerpoint/2010/main" val="1680637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1D1241-81D6-89C2-1CC9-F1DCAB84C2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4EEC35-27F2-B653-2E5B-3DE3D67270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A0519C-A912-145D-131F-8A42678978C7}"/>
              </a:ext>
            </a:extLst>
          </p:cNvPr>
          <p:cNvSpPr>
            <a:spLocks noGrp="1"/>
          </p:cNvSpPr>
          <p:nvPr>
            <p:ph type="dt" sz="half" idx="10"/>
          </p:nvPr>
        </p:nvSpPr>
        <p:spPr/>
        <p:txBody>
          <a:bodyPr/>
          <a:lstStyle/>
          <a:p>
            <a:fld id="{1FEFC7D9-E361-41DF-B2E2-35EC85CBEAED}" type="datetime1">
              <a:rPr lang="en-US" smtClean="0"/>
              <a:t>5/5/2026</a:t>
            </a:fld>
            <a:endParaRPr lang="en-US" dirty="0"/>
          </a:p>
        </p:txBody>
      </p:sp>
      <p:sp>
        <p:nvSpPr>
          <p:cNvPr id="5" name="Footer Placeholder 4">
            <a:extLst>
              <a:ext uri="{FF2B5EF4-FFF2-40B4-BE49-F238E27FC236}">
                <a16:creationId xmlns:a16="http://schemas.microsoft.com/office/drawing/2014/main" id="{D1B993B1-28C8-4E84-CCCF-E3680E9AC2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07B5A5-36EC-D47F-107C-3FDD3FA1BAEF}"/>
              </a:ext>
            </a:extLst>
          </p:cNvPr>
          <p:cNvSpPr>
            <a:spLocks noGrp="1"/>
          </p:cNvSpPr>
          <p:nvPr>
            <p:ph type="sldNum" sz="quarter" idx="12"/>
          </p:nvPr>
        </p:nvSpPr>
        <p:spPr/>
        <p:txBody>
          <a:bodyPr/>
          <a:lstStyle/>
          <a:p>
            <a:fld id="{51881F15-39FD-9241-9C38-F8E9B8F9C8D7}" type="slidenum">
              <a:rPr lang="en-US" smtClean="0"/>
              <a:t>‹#›</a:t>
            </a:fld>
            <a:endParaRPr lang="en-US" dirty="0"/>
          </a:p>
        </p:txBody>
      </p:sp>
    </p:spTree>
    <p:extLst>
      <p:ext uri="{BB962C8B-B14F-4D97-AF65-F5344CB8AC3E}">
        <p14:creationId xmlns:p14="http://schemas.microsoft.com/office/powerpoint/2010/main" val="85839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F67F6-792F-0A7A-F57C-79F1330E8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EA9C7F-B61A-2DFC-FB5B-0D6FB457A9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177A27-5860-6652-F3CF-B9052E6467DA}"/>
              </a:ext>
            </a:extLst>
          </p:cNvPr>
          <p:cNvSpPr>
            <a:spLocks noGrp="1"/>
          </p:cNvSpPr>
          <p:nvPr>
            <p:ph type="dt" sz="half" idx="10"/>
          </p:nvPr>
        </p:nvSpPr>
        <p:spPr/>
        <p:txBody>
          <a:bodyPr/>
          <a:lstStyle/>
          <a:p>
            <a:fld id="{88717CEB-70B5-4EBA-86D8-F45AA9648303}" type="datetime1">
              <a:rPr lang="en-US" smtClean="0"/>
              <a:t>5/5/2026</a:t>
            </a:fld>
            <a:endParaRPr lang="en-US" dirty="0"/>
          </a:p>
        </p:txBody>
      </p:sp>
      <p:sp>
        <p:nvSpPr>
          <p:cNvPr id="5" name="Footer Placeholder 4">
            <a:extLst>
              <a:ext uri="{FF2B5EF4-FFF2-40B4-BE49-F238E27FC236}">
                <a16:creationId xmlns:a16="http://schemas.microsoft.com/office/drawing/2014/main" id="{7A514A87-3DAC-1001-A725-C9C80006A7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DE7697-FDD1-86B4-A4D2-E5B5C6CE570A}"/>
              </a:ext>
            </a:extLst>
          </p:cNvPr>
          <p:cNvSpPr>
            <a:spLocks noGrp="1"/>
          </p:cNvSpPr>
          <p:nvPr>
            <p:ph type="sldNum" sz="quarter" idx="12"/>
          </p:nvPr>
        </p:nvSpPr>
        <p:spPr/>
        <p:txBody>
          <a:bodyPr/>
          <a:lstStyle/>
          <a:p>
            <a:fld id="{51881F15-39FD-9241-9C38-F8E9B8F9C8D7}" type="slidenum">
              <a:rPr lang="en-US" smtClean="0"/>
              <a:t>‹#›</a:t>
            </a:fld>
            <a:endParaRPr lang="en-US" dirty="0"/>
          </a:p>
        </p:txBody>
      </p:sp>
    </p:spTree>
    <p:extLst>
      <p:ext uri="{BB962C8B-B14F-4D97-AF65-F5344CB8AC3E}">
        <p14:creationId xmlns:p14="http://schemas.microsoft.com/office/powerpoint/2010/main" val="330717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FF472-5A47-4DB7-1F45-2910357D6E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83C246-1716-07A5-2E00-0E97DDFB94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F4A3CB-7EE6-DA75-97AB-E412FCA19560}"/>
              </a:ext>
            </a:extLst>
          </p:cNvPr>
          <p:cNvSpPr>
            <a:spLocks noGrp="1"/>
          </p:cNvSpPr>
          <p:nvPr>
            <p:ph type="dt" sz="half" idx="10"/>
          </p:nvPr>
        </p:nvSpPr>
        <p:spPr/>
        <p:txBody>
          <a:bodyPr/>
          <a:lstStyle/>
          <a:p>
            <a:fld id="{B7E7F777-1C16-400A-8AC8-F4A09A2F94C7}" type="datetime1">
              <a:rPr lang="en-US" smtClean="0"/>
              <a:t>5/5/2026</a:t>
            </a:fld>
            <a:endParaRPr lang="en-US" dirty="0"/>
          </a:p>
        </p:txBody>
      </p:sp>
      <p:sp>
        <p:nvSpPr>
          <p:cNvPr id="5" name="Footer Placeholder 4">
            <a:extLst>
              <a:ext uri="{FF2B5EF4-FFF2-40B4-BE49-F238E27FC236}">
                <a16:creationId xmlns:a16="http://schemas.microsoft.com/office/drawing/2014/main" id="{DA9816C8-EC27-F2C8-E955-38BD69F427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424975-F81B-F30C-6CD7-65D82C913D83}"/>
              </a:ext>
            </a:extLst>
          </p:cNvPr>
          <p:cNvSpPr>
            <a:spLocks noGrp="1"/>
          </p:cNvSpPr>
          <p:nvPr>
            <p:ph type="sldNum" sz="quarter" idx="12"/>
          </p:nvPr>
        </p:nvSpPr>
        <p:spPr/>
        <p:txBody>
          <a:bodyPr/>
          <a:lstStyle/>
          <a:p>
            <a:fld id="{51881F15-39FD-9241-9C38-F8E9B8F9C8D7}" type="slidenum">
              <a:rPr lang="en-US" smtClean="0"/>
              <a:t>‹#›</a:t>
            </a:fld>
            <a:endParaRPr lang="en-US" dirty="0"/>
          </a:p>
        </p:txBody>
      </p:sp>
    </p:spTree>
    <p:extLst>
      <p:ext uri="{BB962C8B-B14F-4D97-AF65-F5344CB8AC3E}">
        <p14:creationId xmlns:p14="http://schemas.microsoft.com/office/powerpoint/2010/main" val="47335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F7E16-E00D-43B8-C5FC-2554A86A43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65F921-C6BF-F2F3-8CE7-098152BEB487}"/>
              </a:ext>
            </a:extLst>
          </p:cNvPr>
          <p:cNvSpPr>
            <a:spLocks noGrp="1"/>
          </p:cNvSpPr>
          <p:nvPr>
            <p:ph sz="half" idx="1"/>
          </p:nvPr>
        </p:nvSpPr>
        <p:spPr>
          <a:xfrm>
            <a:off x="838200" y="1825625"/>
            <a:ext cx="5181600" cy="4351338"/>
          </a:xfrm>
        </p:spPr>
        <p:txBody>
          <a:bodyPr/>
          <a:lstStyle>
            <a:lvl1pPr>
              <a:buClr>
                <a:srgbClr val="B52226"/>
              </a:buClr>
              <a:defRPr/>
            </a:lvl1pPr>
            <a:lvl2pPr marL="685800" indent="-228600">
              <a:buClr>
                <a:srgbClr val="B52226"/>
              </a:buClr>
              <a:buFont typeface="Courier New" panose="02070309020205020404" pitchFamily="49" charset="0"/>
              <a:buChar char="o"/>
              <a:defRPr/>
            </a:lvl2pPr>
            <a:lvl3pPr marL="1143000" indent="-228600">
              <a:buClr>
                <a:srgbClr val="B52226"/>
              </a:buClr>
              <a:buFont typeface="Wingdings" pitchFamily="2" charset="2"/>
              <a:buChar char="§"/>
              <a:defRPr/>
            </a:lvl3pPr>
            <a:lvl4pPr marL="1600200" indent="-228600">
              <a:buClr>
                <a:srgbClr val="B52226"/>
              </a:buClr>
              <a:buFont typeface="System Font Regular"/>
              <a:buChar char="-"/>
              <a:defRPr/>
            </a:lvl4pPr>
            <a:lvl5pPr>
              <a:buClr>
                <a:srgbClr val="B5222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D8C0DD-E691-B29F-A242-A917B96D81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14426E-CD6A-6507-E455-2020253EEED3}"/>
              </a:ext>
            </a:extLst>
          </p:cNvPr>
          <p:cNvSpPr>
            <a:spLocks noGrp="1"/>
          </p:cNvSpPr>
          <p:nvPr>
            <p:ph type="dt" sz="half" idx="10"/>
          </p:nvPr>
        </p:nvSpPr>
        <p:spPr/>
        <p:txBody>
          <a:bodyPr/>
          <a:lstStyle/>
          <a:p>
            <a:fld id="{83EED9E8-7FAF-4BA8-9AB1-5822F5E3E395}" type="datetime1">
              <a:rPr lang="en-US" smtClean="0"/>
              <a:t>5/5/2026</a:t>
            </a:fld>
            <a:endParaRPr lang="en-US" dirty="0"/>
          </a:p>
        </p:txBody>
      </p:sp>
      <p:sp>
        <p:nvSpPr>
          <p:cNvPr id="6" name="Footer Placeholder 5">
            <a:extLst>
              <a:ext uri="{FF2B5EF4-FFF2-40B4-BE49-F238E27FC236}">
                <a16:creationId xmlns:a16="http://schemas.microsoft.com/office/drawing/2014/main" id="{A54D6FFD-A66E-3D8E-5FD7-AD6DD54CFF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462BC2-E634-C257-953D-D3D50F5EF281}"/>
              </a:ext>
            </a:extLst>
          </p:cNvPr>
          <p:cNvSpPr>
            <a:spLocks noGrp="1"/>
          </p:cNvSpPr>
          <p:nvPr>
            <p:ph type="sldNum" sz="quarter" idx="12"/>
          </p:nvPr>
        </p:nvSpPr>
        <p:spPr/>
        <p:txBody>
          <a:bodyPr/>
          <a:lstStyle/>
          <a:p>
            <a:fld id="{51881F15-39FD-9241-9C38-F8E9B8F9C8D7}" type="slidenum">
              <a:rPr lang="en-US" smtClean="0"/>
              <a:t>‹#›</a:t>
            </a:fld>
            <a:endParaRPr lang="en-US" dirty="0"/>
          </a:p>
        </p:txBody>
      </p:sp>
    </p:spTree>
    <p:extLst>
      <p:ext uri="{BB962C8B-B14F-4D97-AF65-F5344CB8AC3E}">
        <p14:creationId xmlns:p14="http://schemas.microsoft.com/office/powerpoint/2010/main" val="275911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52592-BA86-0936-D104-24BD6E799E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2DE265-AC84-4D4E-1CDA-F5AEAB8B85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CDB04B-91D8-5A5E-8A54-546C2439A9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3950E8-37E0-47A4-EE24-DA45BB4F61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E71098-24E8-2E0B-8010-E5E210D307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B61A55-A698-5E23-CF69-4DCE83408B5D}"/>
              </a:ext>
            </a:extLst>
          </p:cNvPr>
          <p:cNvSpPr>
            <a:spLocks noGrp="1"/>
          </p:cNvSpPr>
          <p:nvPr>
            <p:ph type="dt" sz="half" idx="10"/>
          </p:nvPr>
        </p:nvSpPr>
        <p:spPr/>
        <p:txBody>
          <a:bodyPr/>
          <a:lstStyle/>
          <a:p>
            <a:fld id="{D3BA081A-9C08-4F38-B4F8-4E1C635D61A5}" type="datetime1">
              <a:rPr lang="en-US" smtClean="0"/>
              <a:t>5/5/2026</a:t>
            </a:fld>
            <a:endParaRPr lang="en-US" dirty="0"/>
          </a:p>
        </p:txBody>
      </p:sp>
      <p:sp>
        <p:nvSpPr>
          <p:cNvPr id="8" name="Footer Placeholder 7">
            <a:extLst>
              <a:ext uri="{FF2B5EF4-FFF2-40B4-BE49-F238E27FC236}">
                <a16:creationId xmlns:a16="http://schemas.microsoft.com/office/drawing/2014/main" id="{D9B8EA9C-07AF-88CC-234B-EF17F517A9E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1A4A37B-D5D6-B135-9BED-43824C97AE41}"/>
              </a:ext>
            </a:extLst>
          </p:cNvPr>
          <p:cNvSpPr>
            <a:spLocks noGrp="1"/>
          </p:cNvSpPr>
          <p:nvPr>
            <p:ph type="sldNum" sz="quarter" idx="12"/>
          </p:nvPr>
        </p:nvSpPr>
        <p:spPr/>
        <p:txBody>
          <a:bodyPr/>
          <a:lstStyle/>
          <a:p>
            <a:fld id="{51881F15-39FD-9241-9C38-F8E9B8F9C8D7}" type="slidenum">
              <a:rPr lang="en-US" smtClean="0"/>
              <a:t>‹#›</a:t>
            </a:fld>
            <a:endParaRPr lang="en-US" dirty="0"/>
          </a:p>
        </p:txBody>
      </p:sp>
    </p:spTree>
    <p:extLst>
      <p:ext uri="{BB962C8B-B14F-4D97-AF65-F5344CB8AC3E}">
        <p14:creationId xmlns:p14="http://schemas.microsoft.com/office/powerpoint/2010/main" val="328642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30BC5-7285-842F-C296-1A39FBBFDE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501320-73A4-BB25-D884-50064D97AE91}"/>
              </a:ext>
            </a:extLst>
          </p:cNvPr>
          <p:cNvSpPr>
            <a:spLocks noGrp="1"/>
          </p:cNvSpPr>
          <p:nvPr>
            <p:ph type="dt" sz="half" idx="10"/>
          </p:nvPr>
        </p:nvSpPr>
        <p:spPr/>
        <p:txBody>
          <a:bodyPr/>
          <a:lstStyle/>
          <a:p>
            <a:fld id="{CE9439AF-AE22-4A40-86EC-348238302743}" type="datetime1">
              <a:rPr lang="en-US" smtClean="0"/>
              <a:t>5/5/2026</a:t>
            </a:fld>
            <a:endParaRPr lang="en-US" dirty="0"/>
          </a:p>
        </p:txBody>
      </p:sp>
      <p:sp>
        <p:nvSpPr>
          <p:cNvPr id="4" name="Footer Placeholder 3">
            <a:extLst>
              <a:ext uri="{FF2B5EF4-FFF2-40B4-BE49-F238E27FC236}">
                <a16:creationId xmlns:a16="http://schemas.microsoft.com/office/drawing/2014/main" id="{BFE25EC7-8A26-2FC4-9980-0810A6590C3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1CD6B5C-CDA1-62AE-01E1-A05289431BB6}"/>
              </a:ext>
            </a:extLst>
          </p:cNvPr>
          <p:cNvSpPr>
            <a:spLocks noGrp="1"/>
          </p:cNvSpPr>
          <p:nvPr>
            <p:ph type="sldNum" sz="quarter" idx="12"/>
          </p:nvPr>
        </p:nvSpPr>
        <p:spPr/>
        <p:txBody>
          <a:bodyPr/>
          <a:lstStyle/>
          <a:p>
            <a:fld id="{51881F15-39FD-9241-9C38-F8E9B8F9C8D7}" type="slidenum">
              <a:rPr lang="en-US" smtClean="0"/>
              <a:t>‹#›</a:t>
            </a:fld>
            <a:endParaRPr lang="en-US" dirty="0"/>
          </a:p>
        </p:txBody>
      </p:sp>
    </p:spTree>
    <p:extLst>
      <p:ext uri="{BB962C8B-B14F-4D97-AF65-F5344CB8AC3E}">
        <p14:creationId xmlns:p14="http://schemas.microsoft.com/office/powerpoint/2010/main" val="727325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BE2566-C39A-570D-A20C-E06044AA9013}"/>
              </a:ext>
            </a:extLst>
          </p:cNvPr>
          <p:cNvSpPr>
            <a:spLocks noGrp="1"/>
          </p:cNvSpPr>
          <p:nvPr>
            <p:ph type="dt" sz="half" idx="10"/>
          </p:nvPr>
        </p:nvSpPr>
        <p:spPr/>
        <p:txBody>
          <a:bodyPr/>
          <a:lstStyle/>
          <a:p>
            <a:fld id="{FBD0C8DA-E7F0-4CC4-A95D-68554C57CD82}" type="datetime1">
              <a:rPr lang="en-US" smtClean="0"/>
              <a:t>5/5/2026</a:t>
            </a:fld>
            <a:endParaRPr lang="en-US" dirty="0"/>
          </a:p>
        </p:txBody>
      </p:sp>
      <p:sp>
        <p:nvSpPr>
          <p:cNvPr id="3" name="Footer Placeholder 2">
            <a:extLst>
              <a:ext uri="{FF2B5EF4-FFF2-40B4-BE49-F238E27FC236}">
                <a16:creationId xmlns:a16="http://schemas.microsoft.com/office/drawing/2014/main" id="{436A35E9-0881-90A9-CC7F-33CEEAD3981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30BDA83-DF5A-B4E1-84F5-902AB74D0219}"/>
              </a:ext>
            </a:extLst>
          </p:cNvPr>
          <p:cNvSpPr>
            <a:spLocks noGrp="1"/>
          </p:cNvSpPr>
          <p:nvPr>
            <p:ph type="sldNum" sz="quarter" idx="12"/>
          </p:nvPr>
        </p:nvSpPr>
        <p:spPr/>
        <p:txBody>
          <a:bodyPr/>
          <a:lstStyle/>
          <a:p>
            <a:fld id="{51881F15-39FD-9241-9C38-F8E9B8F9C8D7}" type="slidenum">
              <a:rPr lang="en-US" smtClean="0"/>
              <a:t>‹#›</a:t>
            </a:fld>
            <a:endParaRPr lang="en-US" dirty="0"/>
          </a:p>
        </p:txBody>
      </p:sp>
    </p:spTree>
    <p:extLst>
      <p:ext uri="{BB962C8B-B14F-4D97-AF65-F5344CB8AC3E}">
        <p14:creationId xmlns:p14="http://schemas.microsoft.com/office/powerpoint/2010/main" val="1778404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EC866-FCFB-439E-0BEF-F1F5A6B399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B8436E-B83B-20D1-9FA2-A60799586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4D989C-D366-4C48-5877-C5EF96807E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EEEE2B-43EF-A2AE-E589-D71C8EFE5A3A}"/>
              </a:ext>
            </a:extLst>
          </p:cNvPr>
          <p:cNvSpPr>
            <a:spLocks noGrp="1"/>
          </p:cNvSpPr>
          <p:nvPr>
            <p:ph type="dt" sz="half" idx="10"/>
          </p:nvPr>
        </p:nvSpPr>
        <p:spPr/>
        <p:txBody>
          <a:bodyPr/>
          <a:lstStyle/>
          <a:p>
            <a:fld id="{6F1BB80E-5D83-4AEB-8DBC-E20EB7E03E48}" type="datetime1">
              <a:rPr lang="en-US" smtClean="0"/>
              <a:t>5/5/2026</a:t>
            </a:fld>
            <a:endParaRPr lang="en-US" dirty="0"/>
          </a:p>
        </p:txBody>
      </p:sp>
      <p:sp>
        <p:nvSpPr>
          <p:cNvPr id="6" name="Footer Placeholder 5">
            <a:extLst>
              <a:ext uri="{FF2B5EF4-FFF2-40B4-BE49-F238E27FC236}">
                <a16:creationId xmlns:a16="http://schemas.microsoft.com/office/drawing/2014/main" id="{EB2FCDFE-9EB4-DC83-855D-708CE127A0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A39F0E2-18E4-6DE7-5EED-425997E4510D}"/>
              </a:ext>
            </a:extLst>
          </p:cNvPr>
          <p:cNvSpPr>
            <a:spLocks noGrp="1"/>
          </p:cNvSpPr>
          <p:nvPr>
            <p:ph type="sldNum" sz="quarter" idx="12"/>
          </p:nvPr>
        </p:nvSpPr>
        <p:spPr/>
        <p:txBody>
          <a:bodyPr/>
          <a:lstStyle/>
          <a:p>
            <a:fld id="{51881F15-39FD-9241-9C38-F8E9B8F9C8D7}" type="slidenum">
              <a:rPr lang="en-US" smtClean="0"/>
              <a:t>‹#›</a:t>
            </a:fld>
            <a:endParaRPr lang="en-US" dirty="0"/>
          </a:p>
        </p:txBody>
      </p:sp>
    </p:spTree>
    <p:extLst>
      <p:ext uri="{BB962C8B-B14F-4D97-AF65-F5344CB8AC3E}">
        <p14:creationId xmlns:p14="http://schemas.microsoft.com/office/powerpoint/2010/main" val="117773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15DD-6006-2BAB-9085-05221B685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8999A6-3A62-393D-0D86-8473DC66C3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C7C8B05-DF9B-F11E-DDC2-28650A2EBC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2A6F29-1B1E-5A08-A7FB-661446B823F0}"/>
              </a:ext>
            </a:extLst>
          </p:cNvPr>
          <p:cNvSpPr>
            <a:spLocks noGrp="1"/>
          </p:cNvSpPr>
          <p:nvPr>
            <p:ph type="dt" sz="half" idx="10"/>
          </p:nvPr>
        </p:nvSpPr>
        <p:spPr/>
        <p:txBody>
          <a:bodyPr/>
          <a:lstStyle/>
          <a:p>
            <a:fld id="{D6D214C4-B4E7-4C62-B248-416B044BF155}" type="datetime1">
              <a:rPr lang="en-US" smtClean="0"/>
              <a:t>5/5/2026</a:t>
            </a:fld>
            <a:endParaRPr lang="en-US" dirty="0"/>
          </a:p>
        </p:txBody>
      </p:sp>
      <p:sp>
        <p:nvSpPr>
          <p:cNvPr id="6" name="Footer Placeholder 5">
            <a:extLst>
              <a:ext uri="{FF2B5EF4-FFF2-40B4-BE49-F238E27FC236}">
                <a16:creationId xmlns:a16="http://schemas.microsoft.com/office/drawing/2014/main" id="{1B842895-735E-00AE-2923-217C1760BB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3ABA50-657A-1600-70BD-A91850CDD529}"/>
              </a:ext>
            </a:extLst>
          </p:cNvPr>
          <p:cNvSpPr>
            <a:spLocks noGrp="1"/>
          </p:cNvSpPr>
          <p:nvPr>
            <p:ph type="sldNum" sz="quarter" idx="12"/>
          </p:nvPr>
        </p:nvSpPr>
        <p:spPr/>
        <p:txBody>
          <a:bodyPr/>
          <a:lstStyle/>
          <a:p>
            <a:fld id="{51881F15-39FD-9241-9C38-F8E9B8F9C8D7}" type="slidenum">
              <a:rPr lang="en-US" smtClean="0"/>
              <a:t>‹#›</a:t>
            </a:fld>
            <a:endParaRPr lang="en-US" dirty="0"/>
          </a:p>
        </p:txBody>
      </p:sp>
    </p:spTree>
    <p:extLst>
      <p:ext uri="{BB962C8B-B14F-4D97-AF65-F5344CB8AC3E}">
        <p14:creationId xmlns:p14="http://schemas.microsoft.com/office/powerpoint/2010/main" val="3610930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78FCE3-D578-33E6-1AD4-A7F7D2B8EB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425A6A-E739-8CB8-6436-83F09CE479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3C7BD-1465-B23F-EA5A-533C5A6B17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A73AF-2321-4EF4-8309-075FF5B3F501}" type="datetime1">
              <a:rPr lang="en-US" smtClean="0"/>
              <a:t>5/5/2026</a:t>
            </a:fld>
            <a:endParaRPr lang="en-US" dirty="0"/>
          </a:p>
        </p:txBody>
      </p:sp>
      <p:sp>
        <p:nvSpPr>
          <p:cNvPr id="5" name="Footer Placeholder 4">
            <a:extLst>
              <a:ext uri="{FF2B5EF4-FFF2-40B4-BE49-F238E27FC236}">
                <a16:creationId xmlns:a16="http://schemas.microsoft.com/office/drawing/2014/main" id="{07EC5881-3B19-B914-D66B-FA1559C859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0254F1E-22DA-5E8F-738B-5CA32EF302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81F15-39FD-9241-9C38-F8E9B8F9C8D7}" type="slidenum">
              <a:rPr lang="en-US" smtClean="0"/>
              <a:t>‹#›</a:t>
            </a:fld>
            <a:endParaRPr lang="en-US" dirty="0"/>
          </a:p>
        </p:txBody>
      </p:sp>
    </p:spTree>
    <p:extLst>
      <p:ext uri="{BB962C8B-B14F-4D97-AF65-F5344CB8AC3E}">
        <p14:creationId xmlns:p14="http://schemas.microsoft.com/office/powerpoint/2010/main" val="503143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000" kern="1200">
          <a:solidFill>
            <a:srgbClr val="B5222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AE73ED-733B-D436-9BB2-7BC74F9A76C2}"/>
              </a:ext>
              <a:ext uri="{C183D7F6-B498-43B3-948B-1728B52AA6E4}">
                <adec:decorative xmlns:adec="http://schemas.microsoft.com/office/drawing/2017/decorative" val="1"/>
              </a:ext>
            </a:extLst>
          </p:cNvPr>
          <p:cNvSpPr/>
          <p:nvPr/>
        </p:nvSpPr>
        <p:spPr>
          <a:xfrm>
            <a:off x="-1" y="-9145"/>
            <a:ext cx="12212162" cy="2312273"/>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75F858-A2B2-D641-667A-035C5B38FD95}"/>
              </a:ext>
              <a:ext uri="{C183D7F6-B498-43B3-948B-1728B52AA6E4}">
                <adec:decorative xmlns:adec="http://schemas.microsoft.com/office/drawing/2017/decorative" val="0"/>
              </a:ext>
            </a:extLst>
          </p:cNvPr>
          <p:cNvSpPr>
            <a:spLocks noGrp="1"/>
          </p:cNvSpPr>
          <p:nvPr>
            <p:ph type="ctrTitle"/>
          </p:nvPr>
        </p:nvSpPr>
        <p:spPr>
          <a:xfrm>
            <a:off x="1376656" y="303021"/>
            <a:ext cx="9458847" cy="1792757"/>
          </a:xfrm>
        </p:spPr>
        <p:txBody>
          <a:bodyPr>
            <a:normAutofit fontScale="90000"/>
          </a:bodyPr>
          <a:lstStyle/>
          <a:p>
            <a:br>
              <a:rPr lang="en-US" sz="4800" dirty="0">
                <a:solidFill>
                  <a:schemeClr val="bg1"/>
                </a:solidFill>
              </a:rPr>
            </a:br>
            <a:br>
              <a:rPr lang="en-US" sz="4800" dirty="0">
                <a:solidFill>
                  <a:schemeClr val="bg1"/>
                </a:solidFill>
              </a:rPr>
            </a:br>
            <a:br>
              <a:rPr lang="en-US" sz="4800" dirty="0">
                <a:solidFill>
                  <a:schemeClr val="bg1"/>
                </a:solidFill>
              </a:rPr>
            </a:br>
            <a:br>
              <a:rPr lang="en-US" sz="4800" dirty="0">
                <a:solidFill>
                  <a:schemeClr val="bg1"/>
                </a:solidFill>
              </a:rPr>
            </a:br>
            <a:r>
              <a:rPr lang="en-US" sz="3600" dirty="0">
                <a:solidFill>
                  <a:schemeClr val="bg1"/>
                </a:solidFill>
              </a:rPr>
              <a:t>County of Sonoma </a:t>
            </a:r>
            <a:br>
              <a:rPr lang="en-US" sz="3600" dirty="0">
                <a:solidFill>
                  <a:schemeClr val="bg1"/>
                </a:solidFill>
              </a:rPr>
            </a:br>
            <a:r>
              <a:rPr lang="en-US" sz="3600" dirty="0">
                <a:solidFill>
                  <a:schemeClr val="bg1"/>
                </a:solidFill>
              </a:rPr>
              <a:t>Federal H.R. 1 Impacts </a:t>
            </a:r>
            <a:br>
              <a:rPr lang="en-US" sz="3600" dirty="0">
                <a:solidFill>
                  <a:schemeClr val="bg1"/>
                </a:solidFill>
              </a:rPr>
            </a:br>
            <a:br>
              <a:rPr lang="en-US" sz="3600" dirty="0">
                <a:solidFill>
                  <a:schemeClr val="bg1"/>
                </a:solidFill>
              </a:rPr>
            </a:br>
            <a:r>
              <a:rPr lang="en-US" sz="2700" dirty="0">
                <a:solidFill>
                  <a:schemeClr val="bg1"/>
                </a:solidFill>
              </a:rPr>
              <a:t>SCMCA – May 14, 2026</a:t>
            </a:r>
            <a:br>
              <a:rPr lang="en-US" sz="2700" dirty="0">
                <a:solidFill>
                  <a:schemeClr val="bg1"/>
                </a:solidFill>
              </a:rPr>
            </a:br>
            <a:r>
              <a:rPr lang="en-US" sz="2700" dirty="0">
                <a:solidFill>
                  <a:schemeClr val="bg1"/>
                </a:solidFill>
              </a:rPr>
              <a:t>Jennifer Solito, Assistant County Executive</a:t>
            </a:r>
            <a:endParaRPr lang="en-US" sz="4800" dirty="0">
              <a:solidFill>
                <a:schemeClr val="bg1"/>
              </a:solidFill>
            </a:endParaRPr>
          </a:p>
        </p:txBody>
      </p:sp>
      <p:cxnSp>
        <p:nvCxnSpPr>
          <p:cNvPr id="7" name="Straight Connector 6">
            <a:extLst>
              <a:ext uri="{FF2B5EF4-FFF2-40B4-BE49-F238E27FC236}">
                <a16:creationId xmlns:a16="http://schemas.microsoft.com/office/drawing/2014/main" id="{7F8AC652-3D67-3F4E-ED86-62814C64B69A}"/>
              </a:ext>
              <a:ext uri="{C183D7F6-B498-43B3-948B-1728B52AA6E4}">
                <adec:decorative xmlns:adec="http://schemas.microsoft.com/office/drawing/2017/decorative" val="1"/>
              </a:ext>
            </a:extLst>
          </p:cNvPr>
          <p:cNvCxnSpPr>
            <a:cxnSpLocks/>
          </p:cNvCxnSpPr>
          <p:nvPr/>
        </p:nvCxnSpPr>
        <p:spPr>
          <a:xfrm>
            <a:off x="-1" y="2161986"/>
            <a:ext cx="12212162" cy="0"/>
          </a:xfrm>
          <a:prstGeom prst="line">
            <a:avLst/>
          </a:prstGeom>
          <a:ln w="73025">
            <a:solidFill>
              <a:srgbClr val="C7A553"/>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A8FBFEC5-7A30-76F6-D603-F2D1BEED7DA6}"/>
              </a:ext>
              <a:ext uri="{C183D7F6-B498-43B3-948B-1728B52AA6E4}">
                <adec:decorative xmlns:adec="http://schemas.microsoft.com/office/drawing/2017/decorative" val="1"/>
              </a:ext>
            </a:extLst>
          </p:cNvPr>
          <p:cNvPicPr>
            <a:picLocks noChangeAspect="1"/>
          </p:cNvPicPr>
          <p:nvPr/>
        </p:nvPicPr>
        <p:blipFill>
          <a:blip r:embed="rId3"/>
          <a:srcRect t="10146"/>
          <a:stretch/>
        </p:blipFill>
        <p:spPr>
          <a:xfrm>
            <a:off x="4532697" y="2198028"/>
            <a:ext cx="7679464" cy="4715369"/>
          </a:xfrm>
          <a:prstGeom prst="rect">
            <a:avLst/>
          </a:prstGeom>
        </p:spPr>
      </p:pic>
      <p:pic>
        <p:nvPicPr>
          <p:cNvPr id="13" name="Picture 12">
            <a:extLst>
              <a:ext uri="{FF2B5EF4-FFF2-40B4-BE49-F238E27FC236}">
                <a16:creationId xmlns:a16="http://schemas.microsoft.com/office/drawing/2014/main" id="{E575AB75-BE63-3FC1-3F45-B6A9B868C622}"/>
              </a:ext>
              <a:ext uri="{C183D7F6-B498-43B3-948B-1728B52AA6E4}">
                <adec:decorative xmlns:adec="http://schemas.microsoft.com/office/drawing/2017/decorative" val="1"/>
              </a:ext>
            </a:extLst>
          </p:cNvPr>
          <p:cNvPicPr>
            <a:picLocks noChangeAspect="1"/>
          </p:cNvPicPr>
          <p:nvPr/>
        </p:nvPicPr>
        <p:blipFill>
          <a:blip r:embed="rId4"/>
          <a:srcRect t="7914"/>
          <a:stretch/>
        </p:blipFill>
        <p:spPr>
          <a:xfrm>
            <a:off x="-7" y="2207174"/>
            <a:ext cx="6020147" cy="4715369"/>
          </a:xfrm>
          <a:prstGeom prst="rect">
            <a:avLst/>
          </a:prstGeom>
        </p:spPr>
      </p:pic>
      <p:pic>
        <p:nvPicPr>
          <p:cNvPr id="5" name="Picture 4">
            <a:extLst>
              <a:ext uri="{FF2B5EF4-FFF2-40B4-BE49-F238E27FC236}">
                <a16:creationId xmlns:a16="http://schemas.microsoft.com/office/drawing/2014/main" id="{82F95B23-2EE8-C298-901D-6F280E4EA4E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057075" y="5626292"/>
            <a:ext cx="1926130" cy="1480894"/>
          </a:xfrm>
          <a:prstGeom prst="rect">
            <a:avLst/>
          </a:prstGeom>
        </p:spPr>
      </p:pic>
    </p:spTree>
    <p:extLst>
      <p:ext uri="{BB962C8B-B14F-4D97-AF65-F5344CB8AC3E}">
        <p14:creationId xmlns:p14="http://schemas.microsoft.com/office/powerpoint/2010/main" val="1003743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AB158E-F42D-5D8E-635B-7A5F4C84D775}"/>
              </a:ext>
              <a:ext uri="{C183D7F6-B498-43B3-948B-1728B52AA6E4}">
                <adec:decorative xmlns:adec="http://schemas.microsoft.com/office/drawing/2017/decorative" val="1"/>
              </a:ext>
            </a:extLst>
          </p:cNvPr>
          <p:cNvSpPr/>
          <p:nvPr/>
        </p:nvSpPr>
        <p:spPr>
          <a:xfrm>
            <a:off x="0" y="0"/>
            <a:ext cx="12192000" cy="1573306"/>
          </a:xfrm>
          <a:prstGeom prst="rect">
            <a:avLst/>
          </a:prstGeom>
          <a:solidFill>
            <a:srgbClr val="003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8D4131-6962-998F-F133-B6D8ABE8FBDB}"/>
              </a:ext>
            </a:extLst>
          </p:cNvPr>
          <p:cNvSpPr>
            <a:spLocks noGrp="1"/>
          </p:cNvSpPr>
          <p:nvPr>
            <p:ph type="title"/>
          </p:nvPr>
        </p:nvSpPr>
        <p:spPr/>
        <p:txBody>
          <a:bodyPr/>
          <a:lstStyle/>
          <a:p>
            <a:r>
              <a:rPr lang="en-US" dirty="0">
                <a:solidFill>
                  <a:srgbClr val="C7A553"/>
                </a:solidFill>
              </a:rPr>
              <a:t>IMPACT – </a:t>
            </a:r>
            <a:r>
              <a:rPr lang="en-US" sz="4000" dirty="0">
                <a:solidFill>
                  <a:srgbClr val="C7A553"/>
                </a:solidFill>
              </a:rPr>
              <a:t>FOOD ASSISTANCE</a:t>
            </a:r>
            <a:endParaRPr lang="en-US" dirty="0">
              <a:solidFill>
                <a:srgbClr val="C7A553"/>
              </a:solidFill>
            </a:endParaRPr>
          </a:p>
        </p:txBody>
      </p:sp>
      <p:cxnSp>
        <p:nvCxnSpPr>
          <p:cNvPr id="8" name="Straight Connector 7">
            <a:extLst>
              <a:ext uri="{FF2B5EF4-FFF2-40B4-BE49-F238E27FC236}">
                <a16:creationId xmlns:a16="http://schemas.microsoft.com/office/drawing/2014/main" id="{BEFC4EEB-7E58-738A-A4CD-ED80ADB623C3}"/>
              </a:ext>
              <a:ext uri="{C183D7F6-B498-43B3-948B-1728B52AA6E4}">
                <adec:decorative xmlns:adec="http://schemas.microsoft.com/office/drawing/2017/decorative" val="1"/>
              </a:ext>
            </a:extLst>
          </p:cNvPr>
          <p:cNvCxnSpPr>
            <a:cxnSpLocks/>
          </p:cNvCxnSpPr>
          <p:nvPr/>
        </p:nvCxnSpPr>
        <p:spPr>
          <a:xfrm>
            <a:off x="0" y="1573306"/>
            <a:ext cx="12192000" cy="0"/>
          </a:xfrm>
          <a:prstGeom prst="line">
            <a:avLst/>
          </a:prstGeom>
          <a:ln w="73025">
            <a:solidFill>
              <a:srgbClr val="C7A553"/>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F974CCEC-788B-3E8E-2AC0-D47416FAEE82}"/>
              </a:ext>
            </a:extLst>
          </p:cNvPr>
          <p:cNvSpPr>
            <a:spLocks noGrp="1"/>
          </p:cNvSpPr>
          <p:nvPr>
            <p:ph type="sldNum" sz="quarter" idx="12"/>
          </p:nvPr>
        </p:nvSpPr>
        <p:spPr/>
        <p:txBody>
          <a:bodyPr/>
          <a:lstStyle/>
          <a:p>
            <a:fld id="{51881F15-39FD-9241-9C38-F8E9B8F9C8D7}" type="slidenum">
              <a:rPr lang="en-US" smtClean="0"/>
              <a:t>10</a:t>
            </a:fld>
            <a:endParaRPr lang="en-US" dirty="0"/>
          </a:p>
        </p:txBody>
      </p:sp>
      <p:graphicFrame>
        <p:nvGraphicFramePr>
          <p:cNvPr id="4" name="Table 3">
            <a:extLst>
              <a:ext uri="{FF2B5EF4-FFF2-40B4-BE49-F238E27FC236}">
                <a16:creationId xmlns:a16="http://schemas.microsoft.com/office/drawing/2014/main" id="{19319084-21A1-0AC9-F79C-EE5215CBB6EE}"/>
              </a:ext>
            </a:extLst>
          </p:cNvPr>
          <p:cNvGraphicFramePr>
            <a:graphicFrameLocks noGrp="1"/>
          </p:cNvGraphicFramePr>
          <p:nvPr>
            <p:extLst>
              <p:ext uri="{D42A27DB-BD31-4B8C-83A1-F6EECF244321}">
                <p14:modId xmlns:p14="http://schemas.microsoft.com/office/powerpoint/2010/main" val="404609020"/>
              </p:ext>
            </p:extLst>
          </p:nvPr>
        </p:nvGraphicFramePr>
        <p:xfrm>
          <a:off x="633412" y="1938431"/>
          <a:ext cx="10925175" cy="4417919"/>
        </p:xfrm>
        <a:graphic>
          <a:graphicData uri="http://schemas.openxmlformats.org/drawingml/2006/table">
            <a:tbl>
              <a:tblPr firstRow="1" firstCol="1" bandRow="1">
                <a:tableStyleId>{5C22544A-7EE6-4342-B048-85BDC9FD1C3A}</a:tableStyleId>
              </a:tblPr>
              <a:tblGrid>
                <a:gridCol w="2984801">
                  <a:extLst>
                    <a:ext uri="{9D8B030D-6E8A-4147-A177-3AD203B41FA5}">
                      <a16:colId xmlns:a16="http://schemas.microsoft.com/office/drawing/2014/main" val="844064267"/>
                    </a:ext>
                  </a:extLst>
                </a:gridCol>
                <a:gridCol w="5052966">
                  <a:extLst>
                    <a:ext uri="{9D8B030D-6E8A-4147-A177-3AD203B41FA5}">
                      <a16:colId xmlns:a16="http://schemas.microsoft.com/office/drawing/2014/main" val="620571848"/>
                    </a:ext>
                  </a:extLst>
                </a:gridCol>
                <a:gridCol w="2887408">
                  <a:extLst>
                    <a:ext uri="{9D8B030D-6E8A-4147-A177-3AD203B41FA5}">
                      <a16:colId xmlns:a16="http://schemas.microsoft.com/office/drawing/2014/main" val="2953644054"/>
                    </a:ext>
                  </a:extLst>
                </a:gridCol>
              </a:tblGrid>
              <a:tr h="402784">
                <a:tc>
                  <a:txBody>
                    <a:bodyPr/>
                    <a:lstStyle/>
                    <a:p>
                      <a:pPr marL="0" marR="0">
                        <a:lnSpc>
                          <a:spcPct val="107000"/>
                        </a:lnSpc>
                        <a:spcBef>
                          <a:spcPts val="0"/>
                        </a:spcBef>
                        <a:spcAft>
                          <a:spcPts val="0"/>
                        </a:spcAft>
                      </a:pPr>
                      <a:r>
                        <a:rPr lang="en-US" sz="2000" kern="100" dirty="0">
                          <a:solidFill>
                            <a:sysClr val="windowText" lastClr="000000"/>
                          </a:solidFill>
                          <a:effectLst/>
                        </a:rPr>
                        <a:t>Topic</a:t>
                      </a:r>
                      <a:endParaRPr lang="en-US" sz="2000" kern="100" dirty="0">
                        <a:solidFill>
                          <a:sysClr val="windowText" lastClr="000000"/>
                        </a:solidFill>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solidFill>
                      <a:srgbClr val="C7A553"/>
                    </a:solidFill>
                  </a:tcPr>
                </a:tc>
                <a:tc>
                  <a:txBody>
                    <a:bodyPr/>
                    <a:lstStyle/>
                    <a:p>
                      <a:pPr marL="0" marR="0">
                        <a:lnSpc>
                          <a:spcPct val="107000"/>
                        </a:lnSpc>
                        <a:spcBef>
                          <a:spcPts val="0"/>
                        </a:spcBef>
                        <a:spcAft>
                          <a:spcPts val="0"/>
                        </a:spcAft>
                      </a:pPr>
                      <a:r>
                        <a:rPr lang="en-US" sz="2000" kern="100" dirty="0">
                          <a:solidFill>
                            <a:sysClr val="windowText" lastClr="000000"/>
                          </a:solidFill>
                          <a:effectLst/>
                        </a:rPr>
                        <a:t>Description</a:t>
                      </a:r>
                      <a:endParaRPr lang="en-US" sz="2000" kern="100" dirty="0">
                        <a:solidFill>
                          <a:sysClr val="windowText" lastClr="000000"/>
                        </a:solidFill>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solidFill>
                      <a:srgbClr val="C7A553"/>
                    </a:solidFill>
                  </a:tcPr>
                </a:tc>
                <a:tc>
                  <a:txBody>
                    <a:bodyPr/>
                    <a:lstStyle/>
                    <a:p>
                      <a:pPr marL="0" marR="0">
                        <a:lnSpc>
                          <a:spcPct val="107000"/>
                        </a:lnSpc>
                        <a:spcBef>
                          <a:spcPts val="0"/>
                        </a:spcBef>
                        <a:spcAft>
                          <a:spcPts val="0"/>
                        </a:spcAft>
                      </a:pPr>
                      <a:r>
                        <a:rPr lang="en-US" sz="2000" kern="100" dirty="0">
                          <a:solidFill>
                            <a:sysClr val="windowText" lastClr="000000"/>
                          </a:solidFill>
                          <a:effectLst/>
                        </a:rPr>
                        <a:t>Starting Date</a:t>
                      </a:r>
                      <a:endParaRPr lang="en-US" sz="2000" kern="100" dirty="0">
                        <a:solidFill>
                          <a:sysClr val="windowText" lastClr="000000"/>
                        </a:solidFill>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solidFill>
                      <a:srgbClr val="C7A553"/>
                    </a:solidFill>
                  </a:tcPr>
                </a:tc>
                <a:extLst>
                  <a:ext uri="{0D108BD9-81ED-4DB2-BD59-A6C34878D82A}">
                    <a16:rowId xmlns:a16="http://schemas.microsoft.com/office/drawing/2014/main" val="3940665735"/>
                  </a:ext>
                </a:extLst>
              </a:tr>
              <a:tr h="803027">
                <a:tc>
                  <a:txBody>
                    <a:bodyPr/>
                    <a:lstStyle/>
                    <a:p>
                      <a:pPr marL="0" marR="0">
                        <a:lnSpc>
                          <a:spcPct val="107000"/>
                        </a:lnSpc>
                        <a:spcBef>
                          <a:spcPts val="0"/>
                        </a:spcBef>
                        <a:spcAft>
                          <a:spcPts val="0"/>
                        </a:spcAft>
                      </a:pPr>
                      <a:r>
                        <a:rPr lang="en-US" sz="1800" b="0" kern="100" dirty="0">
                          <a:solidFill>
                            <a:sysClr val="windowText" lastClr="000000"/>
                          </a:solidFill>
                          <a:effectLst/>
                        </a:rPr>
                        <a:t>CalFresh eligibility</a:t>
                      </a:r>
                      <a:endParaRPr lang="en-US" sz="1800" b="0" kern="100" dirty="0">
                        <a:solidFill>
                          <a:sysClr val="windowText" lastClr="000000"/>
                        </a:solidFill>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solidFill>
                      <a:srgbClr val="F0E7D0"/>
                    </a:solidFill>
                  </a:tcPr>
                </a:tc>
                <a:tc>
                  <a:txBody>
                    <a:bodyPr/>
                    <a:lstStyle/>
                    <a:p>
                      <a:pPr marL="0" marR="0">
                        <a:lnSpc>
                          <a:spcPct val="107000"/>
                        </a:lnSpc>
                        <a:spcBef>
                          <a:spcPts val="0"/>
                        </a:spcBef>
                        <a:spcAft>
                          <a:spcPts val="0"/>
                        </a:spcAft>
                      </a:pPr>
                      <a:r>
                        <a:rPr lang="en-US" sz="1800" kern="100" dirty="0">
                          <a:effectLst/>
                        </a:rPr>
                        <a:t>Expands work requirements</a:t>
                      </a:r>
                      <a:r>
                        <a:rPr lang="en-US" sz="1100" kern="100" dirty="0">
                          <a:effectLst/>
                        </a:rPr>
                        <a:t> </a:t>
                      </a:r>
                      <a:r>
                        <a:rPr lang="en-US" sz="1800" kern="100" dirty="0">
                          <a:effectLst/>
                        </a:rPr>
                        <a:t> for able-bodied adults with dependents</a:t>
                      </a:r>
                      <a:endParaRPr lang="en-US" sz="1800" kern="100" dirty="0">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solidFill>
                      <a:srgbClr val="F0E7D0"/>
                    </a:solidFill>
                  </a:tcPr>
                </a:tc>
                <a:tc>
                  <a:txBody>
                    <a:bodyPr/>
                    <a:lstStyle/>
                    <a:p>
                      <a:pPr marL="0" marR="0">
                        <a:lnSpc>
                          <a:spcPct val="107000"/>
                        </a:lnSpc>
                        <a:spcBef>
                          <a:spcPts val="0"/>
                        </a:spcBef>
                        <a:spcAft>
                          <a:spcPts val="0"/>
                        </a:spcAft>
                      </a:pPr>
                      <a:r>
                        <a:rPr lang="en-US" sz="1800" kern="100" dirty="0">
                          <a:effectLst/>
                        </a:rPr>
                        <a:t>Immediate, pending federal guidance</a:t>
                      </a:r>
                      <a:endParaRPr lang="en-US" sz="1800" kern="100" dirty="0">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solidFill>
                      <a:srgbClr val="F0E7D0"/>
                    </a:solidFill>
                  </a:tcPr>
                </a:tc>
                <a:extLst>
                  <a:ext uri="{0D108BD9-81ED-4DB2-BD59-A6C34878D82A}">
                    <a16:rowId xmlns:a16="http://schemas.microsoft.com/office/drawing/2014/main" val="1457440335"/>
                  </a:ext>
                </a:extLst>
              </a:tr>
              <a:tr h="803027">
                <a:tc>
                  <a:txBody>
                    <a:bodyPr/>
                    <a:lstStyle/>
                    <a:p>
                      <a:pPr marL="0" marR="0">
                        <a:lnSpc>
                          <a:spcPct val="107000"/>
                        </a:lnSpc>
                        <a:spcBef>
                          <a:spcPts val="0"/>
                        </a:spcBef>
                        <a:spcAft>
                          <a:spcPts val="0"/>
                        </a:spcAft>
                      </a:pPr>
                      <a:r>
                        <a:rPr lang="en-US" sz="1800" b="0" kern="100" dirty="0">
                          <a:solidFill>
                            <a:sysClr val="windowText" lastClr="000000"/>
                          </a:solidFill>
                          <a:effectLst/>
                        </a:rPr>
                        <a:t>CalFresh eligibility</a:t>
                      </a:r>
                      <a:endParaRPr lang="en-US" sz="1800" b="0" kern="100" dirty="0">
                        <a:solidFill>
                          <a:sysClr val="windowText" lastClr="000000"/>
                        </a:solidFill>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solidFill>
                      <a:srgbClr val="E5D5AD"/>
                    </a:solidFill>
                  </a:tcPr>
                </a:tc>
                <a:tc>
                  <a:txBody>
                    <a:bodyPr/>
                    <a:lstStyle/>
                    <a:p>
                      <a:pPr marL="0" marR="0">
                        <a:lnSpc>
                          <a:spcPct val="107000"/>
                        </a:lnSpc>
                        <a:spcBef>
                          <a:spcPts val="0"/>
                        </a:spcBef>
                        <a:spcAft>
                          <a:spcPts val="0"/>
                        </a:spcAft>
                      </a:pPr>
                      <a:r>
                        <a:rPr lang="en-US" sz="1800" kern="100" dirty="0">
                          <a:effectLst/>
                        </a:rPr>
                        <a:t>Limits</a:t>
                      </a:r>
                      <a:r>
                        <a:rPr lang="en-US" sz="1100" kern="100" dirty="0">
                          <a:effectLst/>
                        </a:rPr>
                        <a:t> </a:t>
                      </a:r>
                      <a:r>
                        <a:rPr lang="en-US" sz="1800" kern="100" dirty="0">
                          <a:effectLst/>
                        </a:rPr>
                        <a:t> eligibility for noncitizens</a:t>
                      </a:r>
                      <a:endParaRPr lang="en-US" sz="1800" kern="100" dirty="0">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solidFill>
                      <a:srgbClr val="E5D5AD"/>
                    </a:solidFill>
                  </a:tcPr>
                </a:tc>
                <a:tc>
                  <a:txBody>
                    <a:bodyPr/>
                    <a:lstStyle/>
                    <a:p>
                      <a:pPr marL="0" marR="0">
                        <a:lnSpc>
                          <a:spcPct val="107000"/>
                        </a:lnSpc>
                        <a:spcBef>
                          <a:spcPts val="0"/>
                        </a:spcBef>
                        <a:spcAft>
                          <a:spcPts val="0"/>
                        </a:spcAft>
                      </a:pPr>
                      <a:r>
                        <a:rPr lang="en-US" sz="1800" kern="100" dirty="0">
                          <a:effectLst/>
                        </a:rPr>
                        <a:t>Immediate, pending federal guidance</a:t>
                      </a:r>
                      <a:endParaRPr lang="en-US" sz="1800" kern="100" dirty="0">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solidFill>
                      <a:srgbClr val="E5D5AD"/>
                    </a:solidFill>
                  </a:tcPr>
                </a:tc>
                <a:extLst>
                  <a:ext uri="{0D108BD9-81ED-4DB2-BD59-A6C34878D82A}">
                    <a16:rowId xmlns:a16="http://schemas.microsoft.com/office/drawing/2014/main" val="2529478181"/>
                  </a:ext>
                </a:extLst>
              </a:tr>
              <a:tr h="803027">
                <a:tc>
                  <a:txBody>
                    <a:bodyPr/>
                    <a:lstStyle/>
                    <a:p>
                      <a:pPr marL="0" marR="0">
                        <a:lnSpc>
                          <a:spcPct val="107000"/>
                        </a:lnSpc>
                        <a:spcBef>
                          <a:spcPts val="0"/>
                        </a:spcBef>
                        <a:spcAft>
                          <a:spcPts val="0"/>
                        </a:spcAft>
                      </a:pPr>
                      <a:r>
                        <a:rPr lang="en-US" sz="1800" b="0" kern="100" dirty="0">
                          <a:solidFill>
                            <a:sysClr val="windowText" lastClr="000000"/>
                          </a:solidFill>
                          <a:effectLst/>
                        </a:rPr>
                        <a:t>CalFresh eligibility</a:t>
                      </a:r>
                      <a:endParaRPr lang="en-US" sz="1800" b="0" kern="100" dirty="0">
                        <a:solidFill>
                          <a:sysClr val="windowText" lastClr="000000"/>
                        </a:solidFill>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solidFill>
                      <a:srgbClr val="F0E7D0"/>
                    </a:solidFill>
                  </a:tcPr>
                </a:tc>
                <a:tc>
                  <a:txBody>
                    <a:bodyPr/>
                    <a:lstStyle/>
                    <a:p>
                      <a:pPr marL="0" marR="0">
                        <a:lnSpc>
                          <a:spcPct val="107000"/>
                        </a:lnSpc>
                        <a:spcBef>
                          <a:spcPts val="0"/>
                        </a:spcBef>
                        <a:spcAft>
                          <a:spcPts val="0"/>
                        </a:spcAft>
                      </a:pPr>
                      <a:r>
                        <a:rPr lang="en-US" sz="1800" kern="100" dirty="0">
                          <a:effectLst/>
                        </a:rPr>
                        <a:t>Limits allowable utility and internet deductions</a:t>
                      </a:r>
                      <a:endParaRPr lang="en-US" sz="1800" kern="100" dirty="0">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solidFill>
                      <a:srgbClr val="F0E7D0"/>
                    </a:solidFill>
                  </a:tcPr>
                </a:tc>
                <a:tc>
                  <a:txBody>
                    <a:bodyPr/>
                    <a:lstStyle/>
                    <a:p>
                      <a:pPr marL="0" marR="0">
                        <a:lnSpc>
                          <a:spcPct val="107000"/>
                        </a:lnSpc>
                        <a:spcBef>
                          <a:spcPts val="0"/>
                        </a:spcBef>
                        <a:spcAft>
                          <a:spcPts val="0"/>
                        </a:spcAft>
                      </a:pPr>
                      <a:r>
                        <a:rPr lang="en-US" sz="1800" kern="100" dirty="0">
                          <a:effectLst/>
                        </a:rPr>
                        <a:t>Immediate, pending federal guidance</a:t>
                      </a:r>
                      <a:endParaRPr lang="en-US" sz="1800" kern="100" dirty="0">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solidFill>
                      <a:srgbClr val="F0E7D0"/>
                    </a:solidFill>
                  </a:tcPr>
                </a:tc>
                <a:extLst>
                  <a:ext uri="{0D108BD9-81ED-4DB2-BD59-A6C34878D82A}">
                    <a16:rowId xmlns:a16="http://schemas.microsoft.com/office/drawing/2014/main" val="976315676"/>
                  </a:ext>
                </a:extLst>
              </a:tr>
              <a:tr h="803027">
                <a:tc>
                  <a:txBody>
                    <a:bodyPr/>
                    <a:lstStyle/>
                    <a:p>
                      <a:pPr marL="0" marR="0">
                        <a:lnSpc>
                          <a:spcPct val="107000"/>
                        </a:lnSpc>
                        <a:spcBef>
                          <a:spcPts val="0"/>
                        </a:spcBef>
                        <a:spcAft>
                          <a:spcPts val="0"/>
                        </a:spcAft>
                      </a:pPr>
                      <a:r>
                        <a:rPr lang="en-US" sz="1800" b="0" kern="100" dirty="0">
                          <a:solidFill>
                            <a:sysClr val="windowText" lastClr="000000"/>
                          </a:solidFill>
                          <a:effectLst/>
                        </a:rPr>
                        <a:t>Administrative Cost Share</a:t>
                      </a:r>
                      <a:endParaRPr lang="en-US" sz="1800" b="0" kern="100" dirty="0">
                        <a:solidFill>
                          <a:sysClr val="windowText" lastClr="000000"/>
                        </a:solidFill>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solidFill>
                      <a:srgbClr val="E5D5AD"/>
                    </a:solidFill>
                  </a:tcPr>
                </a:tc>
                <a:tc>
                  <a:txBody>
                    <a:bodyPr/>
                    <a:lstStyle/>
                    <a:p>
                      <a:pPr marL="0" marR="0">
                        <a:lnSpc>
                          <a:spcPct val="107000"/>
                        </a:lnSpc>
                        <a:spcBef>
                          <a:spcPts val="0"/>
                        </a:spcBef>
                        <a:spcAft>
                          <a:spcPts val="0"/>
                        </a:spcAft>
                      </a:pPr>
                      <a:r>
                        <a:rPr lang="en-US" sz="1800" kern="100" dirty="0">
                          <a:effectLst/>
                        </a:rPr>
                        <a:t>Increases state and county shares of administrative costs</a:t>
                      </a:r>
                      <a:endParaRPr lang="en-US" sz="1800" kern="100" dirty="0">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solidFill>
                      <a:srgbClr val="E5D5AD"/>
                    </a:solidFill>
                  </a:tcPr>
                </a:tc>
                <a:tc>
                  <a:txBody>
                    <a:bodyPr/>
                    <a:lstStyle/>
                    <a:p>
                      <a:pPr marL="0" marR="0">
                        <a:lnSpc>
                          <a:spcPct val="107000"/>
                        </a:lnSpc>
                        <a:spcBef>
                          <a:spcPts val="0"/>
                        </a:spcBef>
                        <a:spcAft>
                          <a:spcPts val="0"/>
                        </a:spcAft>
                      </a:pPr>
                      <a:r>
                        <a:rPr lang="en-US" sz="1800" kern="100" dirty="0">
                          <a:effectLst/>
                        </a:rPr>
                        <a:t>October 2026</a:t>
                      </a:r>
                      <a:endParaRPr lang="en-US" sz="1800" kern="100" dirty="0">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solidFill>
                      <a:srgbClr val="E5D5AD"/>
                    </a:solidFill>
                  </a:tcPr>
                </a:tc>
                <a:extLst>
                  <a:ext uri="{0D108BD9-81ED-4DB2-BD59-A6C34878D82A}">
                    <a16:rowId xmlns:a16="http://schemas.microsoft.com/office/drawing/2014/main" val="3338605729"/>
                  </a:ext>
                </a:extLst>
              </a:tr>
              <a:tr h="803027">
                <a:tc>
                  <a:txBody>
                    <a:bodyPr/>
                    <a:lstStyle/>
                    <a:p>
                      <a:pPr marL="0" marR="0">
                        <a:lnSpc>
                          <a:spcPct val="107000"/>
                        </a:lnSpc>
                        <a:spcBef>
                          <a:spcPts val="0"/>
                        </a:spcBef>
                        <a:spcAft>
                          <a:spcPts val="0"/>
                        </a:spcAft>
                      </a:pPr>
                      <a:r>
                        <a:rPr lang="en-US" sz="1800" b="0" kern="100" dirty="0">
                          <a:solidFill>
                            <a:sysClr val="windowText" lastClr="000000"/>
                          </a:solidFill>
                          <a:effectLst/>
                        </a:rPr>
                        <a:t>Benefit Cost Share</a:t>
                      </a:r>
                      <a:endParaRPr lang="en-US" sz="1800" b="0" kern="100" dirty="0">
                        <a:solidFill>
                          <a:sysClr val="windowText" lastClr="000000"/>
                        </a:solidFill>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solidFill>
                      <a:srgbClr val="F0E7D0"/>
                    </a:solidFill>
                  </a:tcPr>
                </a:tc>
                <a:tc>
                  <a:txBody>
                    <a:bodyPr/>
                    <a:lstStyle/>
                    <a:p>
                      <a:pPr marL="0" marR="0">
                        <a:lnSpc>
                          <a:spcPct val="107000"/>
                        </a:lnSpc>
                        <a:spcBef>
                          <a:spcPts val="0"/>
                        </a:spcBef>
                        <a:spcAft>
                          <a:spcPts val="0"/>
                        </a:spcAft>
                      </a:pPr>
                      <a:r>
                        <a:rPr lang="en-US" sz="1800" kern="100" dirty="0">
                          <a:effectLst/>
                        </a:rPr>
                        <a:t>Increases state share of benefits costs</a:t>
                      </a:r>
                      <a:endParaRPr lang="en-US" sz="1800" kern="100" dirty="0">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solidFill>
                      <a:srgbClr val="F0E7D0"/>
                    </a:solidFill>
                  </a:tcPr>
                </a:tc>
                <a:tc>
                  <a:txBody>
                    <a:bodyPr/>
                    <a:lstStyle/>
                    <a:p>
                      <a:pPr marL="0" marR="0">
                        <a:lnSpc>
                          <a:spcPct val="107000"/>
                        </a:lnSpc>
                        <a:spcBef>
                          <a:spcPts val="0"/>
                        </a:spcBef>
                        <a:spcAft>
                          <a:spcPts val="0"/>
                        </a:spcAft>
                      </a:pPr>
                      <a:r>
                        <a:rPr lang="en-US" sz="1800" kern="100" dirty="0">
                          <a:effectLst/>
                        </a:rPr>
                        <a:t>October 2027, depending on error rate</a:t>
                      </a:r>
                      <a:endParaRPr lang="en-US" sz="1800" kern="100" dirty="0">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solidFill>
                      <a:srgbClr val="F0E7D0"/>
                    </a:solidFill>
                  </a:tcPr>
                </a:tc>
                <a:extLst>
                  <a:ext uri="{0D108BD9-81ED-4DB2-BD59-A6C34878D82A}">
                    <a16:rowId xmlns:a16="http://schemas.microsoft.com/office/drawing/2014/main" val="2179578887"/>
                  </a:ext>
                </a:extLst>
              </a:tr>
            </a:tbl>
          </a:graphicData>
        </a:graphic>
      </p:graphicFrame>
    </p:spTree>
    <p:extLst>
      <p:ext uri="{BB962C8B-B14F-4D97-AF65-F5344CB8AC3E}">
        <p14:creationId xmlns:p14="http://schemas.microsoft.com/office/powerpoint/2010/main" val="2062264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AB158E-F42D-5D8E-635B-7A5F4C84D775}"/>
              </a:ext>
              <a:ext uri="{C183D7F6-B498-43B3-948B-1728B52AA6E4}">
                <adec:decorative xmlns:adec="http://schemas.microsoft.com/office/drawing/2017/decorative" val="1"/>
              </a:ext>
            </a:extLst>
          </p:cNvPr>
          <p:cNvSpPr/>
          <p:nvPr/>
        </p:nvSpPr>
        <p:spPr>
          <a:xfrm>
            <a:off x="0" y="0"/>
            <a:ext cx="12192000" cy="1573306"/>
          </a:xfrm>
          <a:prstGeom prst="rect">
            <a:avLst/>
          </a:prstGeom>
          <a:solidFill>
            <a:srgbClr val="003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8D4131-6962-998F-F133-B6D8ABE8FBDB}"/>
              </a:ext>
            </a:extLst>
          </p:cNvPr>
          <p:cNvSpPr>
            <a:spLocks noGrp="1"/>
          </p:cNvSpPr>
          <p:nvPr>
            <p:ph type="title"/>
          </p:nvPr>
        </p:nvSpPr>
        <p:spPr/>
        <p:txBody>
          <a:bodyPr/>
          <a:lstStyle/>
          <a:p>
            <a:r>
              <a:rPr lang="en-US" dirty="0">
                <a:solidFill>
                  <a:schemeClr val="bg1"/>
                </a:solidFill>
              </a:rPr>
              <a:t>Anticipated Sonoma County Impacts</a:t>
            </a:r>
          </a:p>
        </p:txBody>
      </p:sp>
      <p:cxnSp>
        <p:nvCxnSpPr>
          <p:cNvPr id="8" name="Straight Connector 7">
            <a:extLst>
              <a:ext uri="{FF2B5EF4-FFF2-40B4-BE49-F238E27FC236}">
                <a16:creationId xmlns:a16="http://schemas.microsoft.com/office/drawing/2014/main" id="{BEFC4EEB-7E58-738A-A4CD-ED80ADB623C3}"/>
              </a:ext>
              <a:ext uri="{C183D7F6-B498-43B3-948B-1728B52AA6E4}">
                <adec:decorative xmlns:adec="http://schemas.microsoft.com/office/drawing/2017/decorative" val="1"/>
              </a:ext>
            </a:extLst>
          </p:cNvPr>
          <p:cNvCxnSpPr>
            <a:cxnSpLocks/>
          </p:cNvCxnSpPr>
          <p:nvPr/>
        </p:nvCxnSpPr>
        <p:spPr>
          <a:xfrm>
            <a:off x="0" y="1573306"/>
            <a:ext cx="12192000" cy="0"/>
          </a:xfrm>
          <a:prstGeom prst="line">
            <a:avLst/>
          </a:prstGeom>
          <a:ln w="73025">
            <a:solidFill>
              <a:srgbClr val="C7A553"/>
            </a:solidFill>
          </a:ln>
        </p:spPr>
        <p:style>
          <a:lnRef idx="1">
            <a:schemeClr val="accent1"/>
          </a:lnRef>
          <a:fillRef idx="0">
            <a:schemeClr val="accent1"/>
          </a:fillRef>
          <a:effectRef idx="0">
            <a:schemeClr val="accent1"/>
          </a:effectRef>
          <a:fontRef idx="minor">
            <a:schemeClr val="tx1"/>
          </a:fontRef>
        </p:style>
      </p:cxnSp>
      <p:sp>
        <p:nvSpPr>
          <p:cNvPr id="5" name="Content Placeholder 6">
            <a:extLst>
              <a:ext uri="{FF2B5EF4-FFF2-40B4-BE49-F238E27FC236}">
                <a16:creationId xmlns:a16="http://schemas.microsoft.com/office/drawing/2014/main" id="{6E0AC8C1-B2B2-63F6-7781-E81964B5AA4D}"/>
              </a:ext>
            </a:extLst>
          </p:cNvPr>
          <p:cNvSpPr>
            <a:spLocks noGrp="1"/>
          </p:cNvSpPr>
          <p:nvPr>
            <p:ph idx="1"/>
          </p:nvPr>
        </p:nvSpPr>
        <p:spPr>
          <a:xfrm>
            <a:off x="461063" y="1825752"/>
            <a:ext cx="4725088" cy="3458942"/>
          </a:xfrm>
        </p:spPr>
        <p:txBody>
          <a:bodyPr>
            <a:normAutofit/>
          </a:bodyPr>
          <a:lstStyle/>
          <a:p>
            <a:pPr marL="0" lvl="0" indent="0" defTabSz="711200">
              <a:lnSpc>
                <a:spcPct val="110000"/>
              </a:lnSpc>
              <a:spcBef>
                <a:spcPct val="0"/>
              </a:spcBef>
              <a:buNone/>
            </a:pPr>
            <a:r>
              <a:rPr lang="en-US" sz="2200" dirty="0">
                <a:latin typeface="Calibri" panose="020F0502020204030204" pitchFamily="34" charset="0"/>
                <a:ea typeface="Calibri" panose="020F0502020204030204" pitchFamily="34" charset="0"/>
                <a:cs typeface="Calibri" panose="020F0502020204030204" pitchFamily="34" charset="0"/>
              </a:rPr>
              <a:t>H.R. 1 changes eligibility requirements for Medi-Cal:</a:t>
            </a:r>
          </a:p>
          <a:p>
            <a:pPr lvl="1" defTabSz="711200">
              <a:lnSpc>
                <a:spcPct val="110000"/>
              </a:lnSpc>
              <a:spcBef>
                <a:spcPct val="0"/>
              </a:spcBef>
            </a:pPr>
            <a:r>
              <a:rPr lang="en-US" sz="2200" dirty="0">
                <a:latin typeface="Calibri" panose="020F0502020204030204" pitchFamily="34" charset="0"/>
                <a:ea typeface="Calibri" panose="020F0502020204030204" pitchFamily="34" charset="0"/>
                <a:cs typeface="Calibri" panose="020F0502020204030204" pitchFamily="34" charset="0"/>
              </a:rPr>
              <a:t>Increased work requirements</a:t>
            </a:r>
          </a:p>
          <a:p>
            <a:pPr lvl="1" defTabSz="711200">
              <a:lnSpc>
                <a:spcPct val="110000"/>
              </a:lnSpc>
              <a:spcBef>
                <a:spcPct val="0"/>
              </a:spcBef>
            </a:pPr>
            <a:r>
              <a:rPr lang="en-US" sz="2200" dirty="0">
                <a:latin typeface="Calibri" panose="020F0502020204030204" pitchFamily="34" charset="0"/>
                <a:ea typeface="Calibri" panose="020F0502020204030204" pitchFamily="34" charset="0"/>
                <a:cs typeface="Calibri" panose="020F0502020204030204" pitchFamily="34" charset="0"/>
              </a:rPr>
              <a:t>Increased eligibility redetermination frequency </a:t>
            </a:r>
          </a:p>
          <a:p>
            <a:pPr lvl="1" defTabSz="711200">
              <a:lnSpc>
                <a:spcPct val="110000"/>
              </a:lnSpc>
              <a:spcBef>
                <a:spcPct val="0"/>
              </a:spcBef>
            </a:pPr>
            <a:r>
              <a:rPr lang="en-US" sz="2200" dirty="0">
                <a:latin typeface="Calibri" panose="020F0502020204030204" pitchFamily="34" charset="0"/>
                <a:ea typeface="Calibri" panose="020F0502020204030204" pitchFamily="34" charset="0"/>
                <a:cs typeface="Calibri" panose="020F0502020204030204" pitchFamily="34" charset="0"/>
              </a:rPr>
              <a:t>Narrowed eligibility for noncitizens</a:t>
            </a:r>
          </a:p>
          <a:p>
            <a:pPr lvl="1" defTabSz="711200">
              <a:lnSpc>
                <a:spcPct val="110000"/>
              </a:lnSpc>
              <a:spcBef>
                <a:spcPct val="0"/>
              </a:spcBef>
            </a:pPr>
            <a:r>
              <a:rPr lang="en-US" sz="2200" dirty="0">
                <a:latin typeface="Calibri" panose="020F0502020204030204" pitchFamily="34" charset="0"/>
                <a:ea typeface="Calibri" panose="020F0502020204030204" pitchFamily="34" charset="0"/>
                <a:cs typeface="Calibri" panose="020F0502020204030204" pitchFamily="34" charset="0"/>
              </a:rPr>
              <a:t>Increases County’s share of Administrative Costs</a:t>
            </a:r>
          </a:p>
        </p:txBody>
      </p:sp>
      <p:sp>
        <p:nvSpPr>
          <p:cNvPr id="4" name="TextBox 3">
            <a:extLst>
              <a:ext uri="{FF2B5EF4-FFF2-40B4-BE49-F238E27FC236}">
                <a16:creationId xmlns:a16="http://schemas.microsoft.com/office/drawing/2014/main" id="{2E803708-66FE-A579-36D7-C68BB0FE1879}"/>
              </a:ext>
            </a:extLst>
          </p:cNvPr>
          <p:cNvSpPr txBox="1"/>
          <p:nvPr/>
        </p:nvSpPr>
        <p:spPr>
          <a:xfrm>
            <a:off x="308663" y="5284694"/>
            <a:ext cx="4452131" cy="1323439"/>
          </a:xfrm>
          <a:prstGeom prst="rect">
            <a:avLst/>
          </a:prstGeom>
          <a:noFill/>
        </p:spPr>
        <p:txBody>
          <a:bodyPr wrap="square" rtlCol="0">
            <a:spAutoFit/>
          </a:bodyPr>
          <a:lstStyle/>
          <a:p>
            <a:pPr marL="342900" indent="-342900">
              <a:buFont typeface="Arial" panose="020B0604020202020204" pitchFamily="34" charset="0"/>
              <a:buChar char="•"/>
            </a:pPr>
            <a:r>
              <a:rPr lang="en-US" sz="2000" i="1" dirty="0"/>
              <a:t>Expect 4,700 residents to lose CalFresh*</a:t>
            </a:r>
          </a:p>
          <a:p>
            <a:pPr marL="342900" indent="-342900">
              <a:buFont typeface="Arial" panose="020B0604020202020204" pitchFamily="34" charset="0"/>
              <a:buChar char="•"/>
            </a:pPr>
            <a:r>
              <a:rPr lang="en-US" sz="2000" i="1" dirty="0"/>
              <a:t>Total benefits lost</a:t>
            </a:r>
            <a:r>
              <a:rPr lang="en-US" sz="2000" b="1" i="1" dirty="0"/>
              <a:t>: </a:t>
            </a:r>
            <a:r>
              <a:rPr lang="en-US" sz="2000" i="1" dirty="0"/>
              <a:t>$1,440,000 monthly</a:t>
            </a:r>
          </a:p>
        </p:txBody>
      </p:sp>
      <p:graphicFrame>
        <p:nvGraphicFramePr>
          <p:cNvPr id="10" name="Chart 9" descr="Chart showing that 72% of current enrollees should be able to keep coverage, with county staff anticipate that 23% will lose coverage due to work requirements, and 5% will lose coverage due to Unsatisfactory Immigration Status.">
            <a:extLst>
              <a:ext uri="{FF2B5EF4-FFF2-40B4-BE49-F238E27FC236}">
                <a16:creationId xmlns:a16="http://schemas.microsoft.com/office/drawing/2014/main" id="{0310722E-7364-0760-FFF5-E098BEF7BE21}"/>
              </a:ext>
            </a:extLst>
          </p:cNvPr>
          <p:cNvGraphicFramePr>
            <a:graphicFrameLocks/>
          </p:cNvGraphicFramePr>
          <p:nvPr>
            <p:extLst>
              <p:ext uri="{D42A27DB-BD31-4B8C-83A1-F6EECF244321}">
                <p14:modId xmlns:p14="http://schemas.microsoft.com/office/powerpoint/2010/main" val="2599875581"/>
              </p:ext>
            </p:extLst>
          </p:nvPr>
        </p:nvGraphicFramePr>
        <p:xfrm>
          <a:off x="5017911" y="1938430"/>
          <a:ext cx="6713026" cy="4300535"/>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8">
            <a:extLst>
              <a:ext uri="{FF2B5EF4-FFF2-40B4-BE49-F238E27FC236}">
                <a16:creationId xmlns:a16="http://schemas.microsoft.com/office/drawing/2014/main" id="{41F68A77-62FC-E985-37BE-6B2473F28554}"/>
              </a:ext>
            </a:extLst>
          </p:cNvPr>
          <p:cNvSpPr>
            <a:spLocks noGrp="1"/>
          </p:cNvSpPr>
          <p:nvPr>
            <p:ph type="sldNum" sz="quarter" idx="12"/>
          </p:nvPr>
        </p:nvSpPr>
        <p:spPr/>
        <p:txBody>
          <a:bodyPr/>
          <a:lstStyle/>
          <a:p>
            <a:fld id="{51881F15-39FD-9241-9C38-F8E9B8F9C8D7}" type="slidenum">
              <a:rPr lang="en-US" smtClean="0"/>
              <a:t>11</a:t>
            </a:fld>
            <a:endParaRPr lang="en-US" dirty="0"/>
          </a:p>
        </p:txBody>
      </p:sp>
    </p:spTree>
    <p:extLst>
      <p:ext uri="{BB962C8B-B14F-4D97-AF65-F5344CB8AC3E}">
        <p14:creationId xmlns:p14="http://schemas.microsoft.com/office/powerpoint/2010/main" val="1981209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AB158E-F42D-5D8E-635B-7A5F4C84D775}"/>
              </a:ext>
              <a:ext uri="{C183D7F6-B498-43B3-948B-1728B52AA6E4}">
                <adec:decorative xmlns:adec="http://schemas.microsoft.com/office/drawing/2017/decorative" val="1"/>
              </a:ext>
            </a:extLst>
          </p:cNvPr>
          <p:cNvSpPr/>
          <p:nvPr/>
        </p:nvSpPr>
        <p:spPr>
          <a:xfrm>
            <a:off x="0" y="0"/>
            <a:ext cx="12192000" cy="1573306"/>
          </a:xfrm>
          <a:prstGeom prst="rect">
            <a:avLst/>
          </a:prstGeom>
          <a:solidFill>
            <a:srgbClr val="003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8D4131-6962-998F-F133-B6D8ABE8FBDB}"/>
              </a:ext>
            </a:extLst>
          </p:cNvPr>
          <p:cNvSpPr>
            <a:spLocks noGrp="1"/>
          </p:cNvSpPr>
          <p:nvPr>
            <p:ph type="title"/>
          </p:nvPr>
        </p:nvSpPr>
        <p:spPr/>
        <p:txBody>
          <a:bodyPr/>
          <a:lstStyle/>
          <a:p>
            <a:r>
              <a:rPr lang="en-US" dirty="0">
                <a:solidFill>
                  <a:schemeClr val="bg1"/>
                </a:solidFill>
              </a:rPr>
              <a:t>Potential Mitigation Strategies</a:t>
            </a:r>
          </a:p>
        </p:txBody>
      </p:sp>
      <p:cxnSp>
        <p:nvCxnSpPr>
          <p:cNvPr id="8" name="Straight Connector 7">
            <a:extLst>
              <a:ext uri="{FF2B5EF4-FFF2-40B4-BE49-F238E27FC236}">
                <a16:creationId xmlns:a16="http://schemas.microsoft.com/office/drawing/2014/main" id="{BEFC4EEB-7E58-738A-A4CD-ED80ADB623C3}"/>
              </a:ext>
              <a:ext uri="{C183D7F6-B498-43B3-948B-1728B52AA6E4}">
                <adec:decorative xmlns:adec="http://schemas.microsoft.com/office/drawing/2017/decorative" val="1"/>
              </a:ext>
            </a:extLst>
          </p:cNvPr>
          <p:cNvCxnSpPr>
            <a:cxnSpLocks/>
          </p:cNvCxnSpPr>
          <p:nvPr/>
        </p:nvCxnSpPr>
        <p:spPr>
          <a:xfrm>
            <a:off x="0" y="1573306"/>
            <a:ext cx="12192000" cy="0"/>
          </a:xfrm>
          <a:prstGeom prst="line">
            <a:avLst/>
          </a:prstGeom>
          <a:ln w="73025">
            <a:solidFill>
              <a:srgbClr val="C7A553"/>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B119BA7F-4044-C138-6A74-A798C115DB61}"/>
              </a:ext>
            </a:extLst>
          </p:cNvPr>
          <p:cNvSpPr>
            <a:spLocks noGrp="1"/>
          </p:cNvSpPr>
          <p:nvPr>
            <p:ph idx="1"/>
          </p:nvPr>
        </p:nvSpPr>
        <p:spPr>
          <a:xfrm>
            <a:off x="611187" y="1871472"/>
            <a:ext cx="10088343" cy="4525963"/>
          </a:xfrm>
        </p:spPr>
        <p:txBody>
          <a:bodyPr>
            <a:normAutofit/>
          </a:bodyPr>
          <a:lstStyle/>
          <a:p>
            <a:pPr marL="0" marR="0" indent="0">
              <a:spcBef>
                <a:spcPts val="0"/>
              </a:spcBef>
              <a:spcAft>
                <a:spcPts val="1200"/>
              </a:spcAft>
              <a:buNone/>
            </a:pPr>
            <a:r>
              <a:rPr lang="en-US" sz="2400" b="1" dirty="0">
                <a:solidFill>
                  <a:schemeClr val="tx2"/>
                </a:solidFill>
                <a:effectLst/>
                <a:latin typeface="+mn-lt"/>
                <a:ea typeface="Yu Gothic Light" panose="020B0300000000000000" pitchFamily="34" charset="-128"/>
                <a:cs typeface="Times New Roman" panose="02020603050405020304" pitchFamily="18" charset="0"/>
              </a:rPr>
              <a:t>Consideration: Support robust and responsive food distribution system</a:t>
            </a:r>
          </a:p>
          <a:p>
            <a:pPr>
              <a:spcBef>
                <a:spcPts val="0"/>
              </a:spcBef>
              <a:spcAft>
                <a:spcPts val="1200"/>
              </a:spcAft>
            </a:pPr>
            <a:r>
              <a:rPr lang="en-US" sz="2000" dirty="0">
                <a:latin typeface="+mn-lt"/>
                <a:ea typeface="Yu Gothic Light" panose="020B0300000000000000" pitchFamily="34" charset="-128"/>
                <a:cs typeface="Times New Roman" panose="02020603050405020304" pitchFamily="18" charset="0"/>
              </a:rPr>
              <a:t>F</a:t>
            </a:r>
            <a:r>
              <a:rPr lang="en-US" sz="2000" dirty="0">
                <a:effectLst/>
                <a:latin typeface="+mn-lt"/>
                <a:ea typeface="Yu Gothic Light" panose="020B0300000000000000" pitchFamily="34" charset="-128"/>
                <a:cs typeface="Times New Roman" panose="02020603050405020304" pitchFamily="18" charset="0"/>
              </a:rPr>
              <a:t>or example, as a result of loses of CalFresh benefits, the Redwood Empire Food Bank anticipates and increased annual need of $2.6 to $5 million, adding 150,000 more meals per year to their distribution.</a:t>
            </a:r>
            <a:endParaRPr lang="en-US" sz="2000" dirty="0">
              <a:latin typeface="+mn-lt"/>
              <a:ea typeface="Yu Gothic Light" panose="020B0300000000000000" pitchFamily="34" charset="-128"/>
              <a:cs typeface="Times New Roman" panose="02020603050405020304" pitchFamily="18" charset="0"/>
            </a:endParaRPr>
          </a:p>
          <a:p>
            <a:pPr>
              <a:spcBef>
                <a:spcPts val="0"/>
              </a:spcBef>
              <a:spcAft>
                <a:spcPts val="1200"/>
              </a:spcAft>
            </a:pPr>
            <a:r>
              <a:rPr lang="en-US" sz="2000" dirty="0">
                <a:effectLst/>
                <a:latin typeface="+mn-lt"/>
                <a:ea typeface="Yu Gothic" panose="020B0400000000000000" pitchFamily="34" charset="-128"/>
                <a:cs typeface="Arial" panose="020B0604020202020204" pitchFamily="34" charset="0"/>
              </a:rPr>
              <a:t>County to Host Food Convening to inventory what services are offered across the county, and identify gaps and resource needs.</a:t>
            </a:r>
          </a:p>
          <a:p>
            <a:pPr>
              <a:spcBef>
                <a:spcPts val="0"/>
              </a:spcBef>
              <a:spcAft>
                <a:spcPts val="1200"/>
              </a:spcAft>
            </a:pPr>
            <a:r>
              <a:rPr lang="en-US" sz="2000" dirty="0">
                <a:effectLst/>
                <a:latin typeface="+mn-lt"/>
                <a:ea typeface="Yu Gothic" panose="020B0400000000000000" pitchFamily="34" charset="-128"/>
                <a:cs typeface="Arial" panose="020B0604020202020204" pitchFamily="34" charset="0"/>
              </a:rPr>
              <a:t>Evaluating </a:t>
            </a:r>
            <a:r>
              <a:rPr lang="en-US" sz="2000" dirty="0">
                <a:latin typeface="+mn-lt"/>
                <a:ea typeface="Yu Gothic" panose="020B0400000000000000" pitchFamily="34" charset="-128"/>
              </a:rPr>
              <a:t>County General Assistance Program (no state/federal funding provided)</a:t>
            </a:r>
            <a:endParaRPr lang="en-US" sz="2000" dirty="0">
              <a:effectLst/>
              <a:latin typeface="+mn-lt"/>
              <a:ea typeface="Yu Gothic" panose="020B0400000000000000" pitchFamily="34" charset="-128"/>
              <a:cs typeface="Arial" panose="020B0604020202020204" pitchFamily="34" charset="0"/>
            </a:endParaRPr>
          </a:p>
        </p:txBody>
      </p:sp>
      <p:sp>
        <p:nvSpPr>
          <p:cNvPr id="9" name="Slide Number Placeholder 8">
            <a:extLst>
              <a:ext uri="{FF2B5EF4-FFF2-40B4-BE49-F238E27FC236}">
                <a16:creationId xmlns:a16="http://schemas.microsoft.com/office/drawing/2014/main" id="{00B2B3C7-417D-3BFF-1264-06CAA179920D}"/>
              </a:ext>
            </a:extLst>
          </p:cNvPr>
          <p:cNvSpPr>
            <a:spLocks noGrp="1"/>
          </p:cNvSpPr>
          <p:nvPr>
            <p:ph type="sldNum" sz="quarter" idx="12"/>
          </p:nvPr>
        </p:nvSpPr>
        <p:spPr/>
        <p:txBody>
          <a:bodyPr/>
          <a:lstStyle/>
          <a:p>
            <a:fld id="{51881F15-39FD-9241-9C38-F8E9B8F9C8D7}" type="slidenum">
              <a:rPr lang="en-US" smtClean="0"/>
              <a:t>12</a:t>
            </a:fld>
            <a:endParaRPr lang="en-US" dirty="0"/>
          </a:p>
        </p:txBody>
      </p:sp>
      <p:pic>
        <p:nvPicPr>
          <p:cNvPr id="3" name="Picture 2">
            <a:extLst>
              <a:ext uri="{FF2B5EF4-FFF2-40B4-BE49-F238E27FC236}">
                <a16:creationId xmlns:a16="http://schemas.microsoft.com/office/drawing/2014/main" id="{9A4E92F7-54FA-9909-54ED-0454BFD797C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862338" y="4485372"/>
            <a:ext cx="1951289" cy="2210228"/>
          </a:xfrm>
          <a:prstGeom prst="rect">
            <a:avLst/>
          </a:prstGeom>
        </p:spPr>
      </p:pic>
    </p:spTree>
    <p:extLst>
      <p:ext uri="{BB962C8B-B14F-4D97-AF65-F5344CB8AC3E}">
        <p14:creationId xmlns:p14="http://schemas.microsoft.com/office/powerpoint/2010/main" val="1041751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AB158E-F42D-5D8E-635B-7A5F4C84D775}"/>
              </a:ext>
              <a:ext uri="{C183D7F6-B498-43B3-948B-1728B52AA6E4}">
                <adec:decorative xmlns:adec="http://schemas.microsoft.com/office/drawing/2017/decorative" val="1"/>
              </a:ext>
            </a:extLst>
          </p:cNvPr>
          <p:cNvSpPr/>
          <p:nvPr/>
        </p:nvSpPr>
        <p:spPr>
          <a:xfrm>
            <a:off x="0" y="0"/>
            <a:ext cx="12192000" cy="1573306"/>
          </a:xfrm>
          <a:prstGeom prst="rect">
            <a:avLst/>
          </a:prstGeom>
          <a:solidFill>
            <a:srgbClr val="003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8D4131-6962-998F-F133-B6D8ABE8FBDB}"/>
              </a:ext>
            </a:extLst>
          </p:cNvPr>
          <p:cNvSpPr>
            <a:spLocks noGrp="1"/>
          </p:cNvSpPr>
          <p:nvPr>
            <p:ph type="title"/>
          </p:nvPr>
        </p:nvSpPr>
        <p:spPr/>
        <p:txBody>
          <a:bodyPr/>
          <a:lstStyle/>
          <a:p>
            <a:r>
              <a:rPr lang="en-US" dirty="0">
                <a:solidFill>
                  <a:schemeClr val="bg1"/>
                </a:solidFill>
              </a:rPr>
              <a:t>Resources Needed - Staffing</a:t>
            </a:r>
          </a:p>
        </p:txBody>
      </p:sp>
      <p:cxnSp>
        <p:nvCxnSpPr>
          <p:cNvPr id="8" name="Straight Connector 7">
            <a:extLst>
              <a:ext uri="{FF2B5EF4-FFF2-40B4-BE49-F238E27FC236}">
                <a16:creationId xmlns:a16="http://schemas.microsoft.com/office/drawing/2014/main" id="{BEFC4EEB-7E58-738A-A4CD-ED80ADB623C3}"/>
              </a:ext>
              <a:ext uri="{C183D7F6-B498-43B3-948B-1728B52AA6E4}">
                <adec:decorative xmlns:adec="http://schemas.microsoft.com/office/drawing/2017/decorative" val="1"/>
              </a:ext>
            </a:extLst>
          </p:cNvPr>
          <p:cNvCxnSpPr>
            <a:cxnSpLocks/>
          </p:cNvCxnSpPr>
          <p:nvPr/>
        </p:nvCxnSpPr>
        <p:spPr>
          <a:xfrm>
            <a:off x="0" y="1573306"/>
            <a:ext cx="12192000" cy="0"/>
          </a:xfrm>
          <a:prstGeom prst="line">
            <a:avLst/>
          </a:prstGeom>
          <a:ln w="73025">
            <a:solidFill>
              <a:srgbClr val="C7A553"/>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10">
            <a:extLst>
              <a:ext uri="{FF2B5EF4-FFF2-40B4-BE49-F238E27FC236}">
                <a16:creationId xmlns:a16="http://schemas.microsoft.com/office/drawing/2014/main" id="{FA02CC8C-490B-FD8D-1DCF-8922B71C7801}"/>
              </a:ext>
            </a:extLst>
          </p:cNvPr>
          <p:cNvGraphicFramePr>
            <a:graphicFrameLocks noGrp="1"/>
          </p:cNvGraphicFramePr>
          <p:nvPr>
            <p:ph idx="1"/>
            <p:extLst>
              <p:ext uri="{D42A27DB-BD31-4B8C-83A1-F6EECF244321}">
                <p14:modId xmlns:p14="http://schemas.microsoft.com/office/powerpoint/2010/main" val="1539578129"/>
              </p:ext>
            </p:extLst>
          </p:nvPr>
        </p:nvGraphicFramePr>
        <p:xfrm>
          <a:off x="835378" y="1661644"/>
          <a:ext cx="10518422" cy="4998720"/>
        </p:xfrm>
        <a:graphic>
          <a:graphicData uri="http://schemas.openxmlformats.org/drawingml/2006/table">
            <a:tbl>
              <a:tblPr firstRow="1" bandRow="1">
                <a:tableStyleId>{5C22544A-7EE6-4342-B048-85BDC9FD1C3A}</a:tableStyleId>
              </a:tblPr>
              <a:tblGrid>
                <a:gridCol w="1147426">
                  <a:extLst>
                    <a:ext uri="{9D8B030D-6E8A-4147-A177-3AD203B41FA5}">
                      <a16:colId xmlns:a16="http://schemas.microsoft.com/office/drawing/2014/main" val="3822680974"/>
                    </a:ext>
                  </a:extLst>
                </a:gridCol>
                <a:gridCol w="3811604">
                  <a:extLst>
                    <a:ext uri="{9D8B030D-6E8A-4147-A177-3AD203B41FA5}">
                      <a16:colId xmlns:a16="http://schemas.microsoft.com/office/drawing/2014/main" val="1563531389"/>
                    </a:ext>
                  </a:extLst>
                </a:gridCol>
                <a:gridCol w="2608447">
                  <a:extLst>
                    <a:ext uri="{9D8B030D-6E8A-4147-A177-3AD203B41FA5}">
                      <a16:colId xmlns:a16="http://schemas.microsoft.com/office/drawing/2014/main" val="3807767884"/>
                    </a:ext>
                  </a:extLst>
                </a:gridCol>
                <a:gridCol w="2950945">
                  <a:extLst>
                    <a:ext uri="{9D8B030D-6E8A-4147-A177-3AD203B41FA5}">
                      <a16:colId xmlns:a16="http://schemas.microsoft.com/office/drawing/2014/main" val="222289724"/>
                    </a:ext>
                  </a:extLst>
                </a:gridCol>
              </a:tblGrid>
              <a:tr h="370840">
                <a:tc>
                  <a:txBody>
                    <a:bodyPr/>
                    <a:lstStyle/>
                    <a:p>
                      <a:r>
                        <a:rPr lang="en-US" sz="2000" dirty="0">
                          <a:solidFill>
                            <a:schemeClr val="tx1"/>
                          </a:solidFill>
                        </a:rPr>
                        <a:t>FTEs</a:t>
                      </a:r>
                    </a:p>
                  </a:txBody>
                  <a:tcPr>
                    <a:solidFill>
                      <a:srgbClr val="C7A553"/>
                    </a:solidFill>
                  </a:tcPr>
                </a:tc>
                <a:tc>
                  <a:txBody>
                    <a:bodyPr/>
                    <a:lstStyle/>
                    <a:p>
                      <a:r>
                        <a:rPr lang="en-US" sz="2000" dirty="0">
                          <a:solidFill>
                            <a:schemeClr val="tx1"/>
                          </a:solidFill>
                        </a:rPr>
                        <a:t>Position</a:t>
                      </a:r>
                    </a:p>
                  </a:txBody>
                  <a:tcPr>
                    <a:solidFill>
                      <a:srgbClr val="C7A553"/>
                    </a:solidFill>
                  </a:tcPr>
                </a:tc>
                <a:tc>
                  <a:txBody>
                    <a:bodyPr/>
                    <a:lstStyle/>
                    <a:p>
                      <a:r>
                        <a:rPr lang="en-US" sz="2000" dirty="0">
                          <a:solidFill>
                            <a:schemeClr val="tx1"/>
                          </a:solidFill>
                        </a:rPr>
                        <a:t>Time Period</a:t>
                      </a:r>
                    </a:p>
                  </a:txBody>
                  <a:tcPr>
                    <a:solidFill>
                      <a:srgbClr val="C7A553"/>
                    </a:solidFill>
                  </a:tcPr>
                </a:tc>
                <a:tc>
                  <a:txBody>
                    <a:bodyPr/>
                    <a:lstStyle/>
                    <a:p>
                      <a:r>
                        <a:rPr lang="en-US" sz="2000" dirty="0">
                          <a:solidFill>
                            <a:schemeClr val="tx1"/>
                          </a:solidFill>
                        </a:rPr>
                        <a:t>Request</a:t>
                      </a:r>
                    </a:p>
                  </a:txBody>
                  <a:tcPr>
                    <a:solidFill>
                      <a:srgbClr val="C7A553"/>
                    </a:solidFill>
                  </a:tcPr>
                </a:tc>
                <a:extLst>
                  <a:ext uri="{0D108BD9-81ED-4DB2-BD59-A6C34878D82A}">
                    <a16:rowId xmlns:a16="http://schemas.microsoft.com/office/drawing/2014/main" val="2435184623"/>
                  </a:ext>
                </a:extLst>
              </a:tr>
              <a:tr h="370840">
                <a:tc>
                  <a:txBody>
                    <a:bodyPr/>
                    <a:lstStyle/>
                    <a:p>
                      <a:r>
                        <a:rPr lang="en-US" sz="2000" dirty="0"/>
                        <a:t>38.0 FTE</a:t>
                      </a:r>
                    </a:p>
                  </a:txBody>
                  <a:tcPr anchor="ctr">
                    <a:solidFill>
                      <a:srgbClr val="F0E7D0"/>
                    </a:solidFill>
                  </a:tcPr>
                </a:tc>
                <a:tc>
                  <a:txBody>
                    <a:bodyPr/>
                    <a:lstStyle/>
                    <a:p>
                      <a:r>
                        <a:rPr lang="en-US" sz="2000" dirty="0"/>
                        <a:t>Dual-Fill &amp; Time-Limited Eligibility staff (3-year total: $18,419,400)</a:t>
                      </a:r>
                    </a:p>
                  </a:txBody>
                  <a:tcPr anchor="ctr">
                    <a:solidFill>
                      <a:srgbClr val="F0E7D0"/>
                    </a:solidFill>
                  </a:tcPr>
                </a:tc>
                <a:tc>
                  <a:txBody>
                    <a:bodyPr/>
                    <a:lstStyle/>
                    <a:p>
                      <a:pPr algn="ctr"/>
                      <a:r>
                        <a:rPr lang="en-US" sz="2000" dirty="0"/>
                        <a:t>Dual-Fill &amp; </a:t>
                      </a:r>
                    </a:p>
                    <a:p>
                      <a:pPr algn="ctr"/>
                      <a:r>
                        <a:rPr lang="en-US" sz="2000" dirty="0"/>
                        <a:t>Time-Limited</a:t>
                      </a:r>
                    </a:p>
                  </a:txBody>
                  <a:tcPr anchor="ctr">
                    <a:solidFill>
                      <a:srgbClr val="F0E7D0"/>
                    </a:solidFill>
                  </a:tcPr>
                </a:tc>
                <a:tc>
                  <a:txBody>
                    <a:bodyPr/>
                    <a:lstStyle/>
                    <a:p>
                      <a:pPr algn="r"/>
                      <a:r>
                        <a:rPr lang="en-US" sz="2000" dirty="0"/>
                        <a:t>FY 26-27: $5,744,600</a:t>
                      </a:r>
                    </a:p>
                    <a:p>
                      <a:pPr algn="r"/>
                      <a:r>
                        <a:rPr lang="en-US" sz="2000" dirty="0"/>
                        <a:t>FY 27-28: $6,244,400</a:t>
                      </a:r>
                    </a:p>
                    <a:p>
                      <a:pPr algn="r"/>
                      <a:r>
                        <a:rPr lang="en-US" sz="2000" dirty="0"/>
                        <a:t>FY 28-20: $6,430,400</a:t>
                      </a:r>
                    </a:p>
                  </a:txBody>
                  <a:tcPr>
                    <a:solidFill>
                      <a:srgbClr val="F0E7D0"/>
                    </a:solidFill>
                  </a:tcPr>
                </a:tc>
                <a:extLst>
                  <a:ext uri="{0D108BD9-81ED-4DB2-BD59-A6C34878D82A}">
                    <a16:rowId xmlns:a16="http://schemas.microsoft.com/office/drawing/2014/main" val="3784022472"/>
                  </a:ext>
                </a:extLst>
              </a:tr>
              <a:tr h="370840">
                <a:tc>
                  <a:txBody>
                    <a:bodyPr/>
                    <a:lstStyle/>
                    <a:p>
                      <a:r>
                        <a:rPr lang="en-US" sz="2000" dirty="0"/>
                        <a:t>7.0 FTE</a:t>
                      </a:r>
                    </a:p>
                  </a:txBody>
                  <a:tcPr anchor="ctr">
                    <a:solidFill>
                      <a:srgbClr val="E5D5AD"/>
                    </a:solidFill>
                  </a:tcPr>
                </a:tc>
                <a:tc>
                  <a:txBody>
                    <a:bodyPr/>
                    <a:lstStyle/>
                    <a:p>
                      <a:r>
                        <a:rPr lang="en-US" sz="2000" dirty="0"/>
                        <a:t>Work Requirement Case Managers (3-year total: $3,963,300)</a:t>
                      </a:r>
                    </a:p>
                  </a:txBody>
                  <a:tcPr anchor="ctr">
                    <a:solidFill>
                      <a:srgbClr val="E5D5AD"/>
                    </a:solidFill>
                  </a:tcPr>
                </a:tc>
                <a:tc>
                  <a:txBody>
                    <a:bodyPr/>
                    <a:lstStyle/>
                    <a:p>
                      <a:pPr algn="ctr"/>
                      <a:r>
                        <a:rPr lang="en-US" sz="2000" dirty="0"/>
                        <a:t>Time-Limited</a:t>
                      </a:r>
                    </a:p>
                  </a:txBody>
                  <a:tcPr anchor="ctr">
                    <a:solidFill>
                      <a:srgbClr val="E5D5AD"/>
                    </a:solidFill>
                  </a:tcPr>
                </a:tc>
                <a:tc>
                  <a:txBody>
                    <a:bodyPr/>
                    <a:lstStyle/>
                    <a:p>
                      <a:pPr algn="r"/>
                      <a:r>
                        <a:rPr lang="en-US" sz="2000" dirty="0"/>
                        <a:t>FY 26-27: $1,236,200</a:t>
                      </a:r>
                    </a:p>
                    <a:p>
                      <a:pPr algn="r"/>
                      <a:r>
                        <a:rPr lang="en-US" sz="2000" dirty="0"/>
                        <a:t>FY 27-28: $1,343,200</a:t>
                      </a:r>
                    </a:p>
                    <a:p>
                      <a:pPr algn="r"/>
                      <a:r>
                        <a:rPr lang="en-US" sz="2000" dirty="0"/>
                        <a:t>FY 28-20: $1,383,900</a:t>
                      </a:r>
                    </a:p>
                  </a:txBody>
                  <a:tcPr>
                    <a:solidFill>
                      <a:srgbClr val="E5D5AD"/>
                    </a:solidFill>
                  </a:tcPr>
                </a:tc>
                <a:extLst>
                  <a:ext uri="{0D108BD9-81ED-4DB2-BD59-A6C34878D82A}">
                    <a16:rowId xmlns:a16="http://schemas.microsoft.com/office/drawing/2014/main" val="2388036185"/>
                  </a:ext>
                </a:extLst>
              </a:tr>
              <a:tr h="370840">
                <a:tc>
                  <a:txBody>
                    <a:bodyPr/>
                    <a:lstStyle/>
                    <a:p>
                      <a:r>
                        <a:rPr lang="en-US" sz="2000" dirty="0"/>
                        <a:t>4.0 FTE</a:t>
                      </a:r>
                    </a:p>
                  </a:txBody>
                  <a:tcPr anchor="ctr">
                    <a:solidFill>
                      <a:srgbClr val="F0E7D0"/>
                    </a:solidFill>
                  </a:tcPr>
                </a:tc>
                <a:tc>
                  <a:txBody>
                    <a:bodyPr/>
                    <a:lstStyle/>
                    <a:p>
                      <a:r>
                        <a:rPr lang="en-US" sz="2000" dirty="0"/>
                        <a:t>General Assistance Case Managers</a:t>
                      </a:r>
                    </a:p>
                  </a:txBody>
                  <a:tcPr anchor="ctr">
                    <a:solidFill>
                      <a:srgbClr val="F0E7D0"/>
                    </a:solidFill>
                  </a:tcPr>
                </a:tc>
                <a:tc>
                  <a:txBody>
                    <a:bodyPr/>
                    <a:lstStyle/>
                    <a:p>
                      <a:pPr algn="ctr"/>
                      <a:r>
                        <a:rPr lang="en-US" sz="2000" dirty="0"/>
                        <a:t>Ongoing</a:t>
                      </a:r>
                    </a:p>
                  </a:txBody>
                  <a:tcPr anchor="ctr">
                    <a:solidFill>
                      <a:srgbClr val="F0E7D0"/>
                    </a:solidFill>
                  </a:tcPr>
                </a:tc>
                <a:tc>
                  <a:txBody>
                    <a:bodyPr/>
                    <a:lstStyle/>
                    <a:p>
                      <a:pPr algn="r"/>
                      <a:r>
                        <a:rPr lang="en-US" sz="2000" dirty="0"/>
                        <a:t>FY 26-27: $470,700</a:t>
                      </a:r>
                    </a:p>
                    <a:p>
                      <a:pPr algn="r"/>
                      <a:r>
                        <a:rPr lang="en-US" sz="2000" dirty="0"/>
                        <a:t>FY 27-28: $484,800</a:t>
                      </a:r>
                    </a:p>
                    <a:p>
                      <a:pPr algn="r"/>
                      <a:r>
                        <a:rPr lang="en-US" sz="2000" dirty="0"/>
                        <a:t>FY 28-29: $499,500</a:t>
                      </a:r>
                    </a:p>
                  </a:txBody>
                  <a:tcPr>
                    <a:solidFill>
                      <a:srgbClr val="F0E7D0"/>
                    </a:solidFill>
                  </a:tcPr>
                </a:tc>
                <a:extLst>
                  <a:ext uri="{0D108BD9-81ED-4DB2-BD59-A6C34878D82A}">
                    <a16:rowId xmlns:a16="http://schemas.microsoft.com/office/drawing/2014/main" val="3795070398"/>
                  </a:ext>
                </a:extLst>
              </a:tr>
              <a:tr h="370840">
                <a:tc>
                  <a:txBody>
                    <a:bodyPr/>
                    <a:lstStyle/>
                    <a:p>
                      <a:pPr algn="r"/>
                      <a:endParaRPr lang="en-US" sz="2000" b="0" dirty="0">
                        <a:solidFill>
                          <a:srgbClr val="F0E7D0"/>
                        </a:solidFill>
                      </a:endParaRPr>
                    </a:p>
                  </a:txBody>
                  <a:tcPr>
                    <a:solidFill>
                      <a:srgbClr val="E5D5AD"/>
                    </a:solidFill>
                  </a:tcPr>
                </a:tc>
                <a:tc>
                  <a:txBody>
                    <a:bodyPr/>
                    <a:lstStyle/>
                    <a:p>
                      <a:pPr algn="r"/>
                      <a:r>
                        <a:rPr lang="en-US" sz="2000" b="0" dirty="0">
                          <a:solidFill>
                            <a:srgbClr val="E5D5AD"/>
                          </a:solidFill>
                        </a:rPr>
                        <a:t>No entry</a:t>
                      </a:r>
                    </a:p>
                  </a:txBody>
                  <a:tcPr>
                    <a:solidFill>
                      <a:srgbClr val="E5D5A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t>Staffing Subtotal</a:t>
                      </a:r>
                    </a:p>
                  </a:txBody>
                  <a:tcPr>
                    <a:solidFill>
                      <a:srgbClr val="E5D5AD"/>
                    </a:solidFill>
                  </a:tcPr>
                </a:tc>
                <a:tc>
                  <a:txBody>
                    <a:bodyPr/>
                    <a:lstStyle/>
                    <a:p>
                      <a:pPr algn="r"/>
                      <a:r>
                        <a:rPr lang="en-US" sz="2000" b="1" dirty="0"/>
                        <a:t>$23,837,700</a:t>
                      </a:r>
                    </a:p>
                  </a:txBody>
                  <a:tcPr>
                    <a:solidFill>
                      <a:srgbClr val="E5D5AD"/>
                    </a:solidFill>
                  </a:tcPr>
                </a:tc>
                <a:extLst>
                  <a:ext uri="{0D108BD9-81ED-4DB2-BD59-A6C34878D82A}">
                    <a16:rowId xmlns:a16="http://schemas.microsoft.com/office/drawing/2014/main" val="1093316957"/>
                  </a:ext>
                </a:extLst>
              </a:tr>
              <a:tr h="370840">
                <a:tc>
                  <a:txBody>
                    <a:bodyPr/>
                    <a:lstStyle/>
                    <a:p>
                      <a:pPr algn="r"/>
                      <a:endParaRPr lang="en-US" sz="2000" b="0" dirty="0">
                        <a:solidFill>
                          <a:srgbClr val="F0E7D0"/>
                        </a:solidFill>
                      </a:endParaRPr>
                    </a:p>
                  </a:txBody>
                  <a:tcPr>
                    <a:solidFill>
                      <a:srgbClr val="F0E7D0"/>
                    </a:solidFill>
                  </a:tcPr>
                </a:tc>
                <a:tc>
                  <a:txBody>
                    <a:bodyPr/>
                    <a:lstStyle/>
                    <a:p>
                      <a:pPr algn="r"/>
                      <a:endParaRPr lang="en-US" sz="2000" b="0" dirty="0">
                        <a:solidFill>
                          <a:srgbClr val="F0E7D0"/>
                        </a:solidFill>
                      </a:endParaRPr>
                    </a:p>
                  </a:txBody>
                  <a:tcPr>
                    <a:solidFill>
                      <a:srgbClr val="F0E7D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t>FY 26-27 Total</a:t>
                      </a:r>
                    </a:p>
                  </a:txBody>
                  <a:tcPr>
                    <a:solidFill>
                      <a:srgbClr val="F0E7D0"/>
                    </a:solidFill>
                  </a:tcPr>
                </a:tc>
                <a:tc>
                  <a:txBody>
                    <a:bodyPr/>
                    <a:lstStyle/>
                    <a:p>
                      <a:pPr algn="r"/>
                      <a:r>
                        <a:rPr lang="en-US" sz="2000" b="0" dirty="0"/>
                        <a:t>$7,451,500</a:t>
                      </a:r>
                    </a:p>
                  </a:txBody>
                  <a:tcPr>
                    <a:solidFill>
                      <a:srgbClr val="F0E7D0"/>
                    </a:solidFill>
                  </a:tcPr>
                </a:tc>
                <a:extLst>
                  <a:ext uri="{0D108BD9-81ED-4DB2-BD59-A6C34878D82A}">
                    <a16:rowId xmlns:a16="http://schemas.microsoft.com/office/drawing/2014/main" val="3023076557"/>
                  </a:ext>
                </a:extLst>
              </a:tr>
              <a:tr h="370840">
                <a:tc>
                  <a:txBody>
                    <a:bodyPr/>
                    <a:lstStyle/>
                    <a:p>
                      <a:pPr algn="r"/>
                      <a:endParaRPr lang="en-US" sz="2000" b="0" dirty="0">
                        <a:solidFill>
                          <a:srgbClr val="F0E7D0"/>
                        </a:solidFill>
                      </a:endParaRPr>
                    </a:p>
                  </a:txBody>
                  <a:tcPr>
                    <a:solidFill>
                      <a:srgbClr val="E5D5AD"/>
                    </a:solidFill>
                  </a:tcPr>
                </a:tc>
                <a:tc>
                  <a:txBody>
                    <a:bodyPr/>
                    <a:lstStyle/>
                    <a:p>
                      <a:pPr algn="r"/>
                      <a:endParaRPr lang="en-US" sz="2000" b="0" dirty="0">
                        <a:solidFill>
                          <a:srgbClr val="F0E7D0"/>
                        </a:solidFill>
                      </a:endParaRPr>
                    </a:p>
                  </a:txBody>
                  <a:tcPr>
                    <a:solidFill>
                      <a:srgbClr val="E5D5AD"/>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t>FY 27-28 Total</a:t>
                      </a:r>
                    </a:p>
                  </a:txBody>
                  <a:tcPr>
                    <a:solidFill>
                      <a:srgbClr val="E5D5AD"/>
                    </a:solidFill>
                  </a:tcPr>
                </a:tc>
                <a:tc>
                  <a:txBody>
                    <a:bodyPr/>
                    <a:lstStyle/>
                    <a:p>
                      <a:pPr algn="r"/>
                      <a:r>
                        <a:rPr lang="en-US" sz="2000" b="0" dirty="0"/>
                        <a:t>$8,072,400</a:t>
                      </a:r>
                    </a:p>
                  </a:txBody>
                  <a:tcPr>
                    <a:solidFill>
                      <a:srgbClr val="E5D5AD"/>
                    </a:solidFill>
                  </a:tcPr>
                </a:tc>
                <a:extLst>
                  <a:ext uri="{0D108BD9-81ED-4DB2-BD59-A6C34878D82A}">
                    <a16:rowId xmlns:a16="http://schemas.microsoft.com/office/drawing/2014/main" val="3359119488"/>
                  </a:ext>
                </a:extLst>
              </a:tr>
              <a:tr h="370840">
                <a:tc>
                  <a:txBody>
                    <a:bodyPr/>
                    <a:lstStyle/>
                    <a:p>
                      <a:pPr algn="r"/>
                      <a:endParaRPr lang="en-US" sz="2000" b="0" dirty="0">
                        <a:solidFill>
                          <a:srgbClr val="F0E7D0"/>
                        </a:solidFill>
                      </a:endParaRPr>
                    </a:p>
                  </a:txBody>
                  <a:tcPr>
                    <a:solidFill>
                      <a:srgbClr val="F0E7D0"/>
                    </a:solidFill>
                  </a:tcPr>
                </a:tc>
                <a:tc>
                  <a:txBody>
                    <a:bodyPr/>
                    <a:lstStyle/>
                    <a:p>
                      <a:pPr algn="r"/>
                      <a:endParaRPr lang="en-US" sz="2000" b="0" dirty="0">
                        <a:solidFill>
                          <a:srgbClr val="F0E7D0"/>
                        </a:solidFill>
                      </a:endParaRPr>
                    </a:p>
                  </a:txBody>
                  <a:tcPr>
                    <a:solidFill>
                      <a:srgbClr val="F0E7D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t>FY 28-29 Total</a:t>
                      </a:r>
                    </a:p>
                  </a:txBody>
                  <a:tcPr>
                    <a:solidFill>
                      <a:srgbClr val="F0E7D0"/>
                    </a:solidFill>
                  </a:tcPr>
                </a:tc>
                <a:tc>
                  <a:txBody>
                    <a:bodyPr/>
                    <a:lstStyle/>
                    <a:p>
                      <a:pPr algn="r"/>
                      <a:r>
                        <a:rPr lang="en-US" sz="2000" b="0" dirty="0"/>
                        <a:t>$8,313,800</a:t>
                      </a:r>
                    </a:p>
                  </a:txBody>
                  <a:tcPr>
                    <a:solidFill>
                      <a:srgbClr val="F0E7D0"/>
                    </a:solidFill>
                  </a:tcPr>
                </a:tc>
                <a:extLst>
                  <a:ext uri="{0D108BD9-81ED-4DB2-BD59-A6C34878D82A}">
                    <a16:rowId xmlns:a16="http://schemas.microsoft.com/office/drawing/2014/main" val="332590536"/>
                  </a:ext>
                </a:extLst>
              </a:tr>
            </a:tbl>
          </a:graphicData>
        </a:graphic>
      </p:graphicFrame>
      <p:sp>
        <p:nvSpPr>
          <p:cNvPr id="9" name="Slide Number Placeholder 8">
            <a:extLst>
              <a:ext uri="{FF2B5EF4-FFF2-40B4-BE49-F238E27FC236}">
                <a16:creationId xmlns:a16="http://schemas.microsoft.com/office/drawing/2014/main" id="{00B2B3C7-417D-3BFF-1264-06CAA179920D}"/>
              </a:ext>
            </a:extLst>
          </p:cNvPr>
          <p:cNvSpPr>
            <a:spLocks noGrp="1"/>
          </p:cNvSpPr>
          <p:nvPr>
            <p:ph type="sldNum" sz="quarter" idx="12"/>
          </p:nvPr>
        </p:nvSpPr>
        <p:spPr>
          <a:xfrm>
            <a:off x="9332496" y="6356349"/>
            <a:ext cx="2743200" cy="365125"/>
          </a:xfrm>
        </p:spPr>
        <p:txBody>
          <a:bodyPr/>
          <a:lstStyle/>
          <a:p>
            <a:fld id="{51881F15-39FD-9241-9C38-F8E9B8F9C8D7}" type="slidenum">
              <a:rPr lang="en-US" smtClean="0"/>
              <a:t>13</a:t>
            </a:fld>
            <a:endParaRPr lang="en-US" dirty="0"/>
          </a:p>
        </p:txBody>
      </p:sp>
    </p:spTree>
    <p:extLst>
      <p:ext uri="{BB962C8B-B14F-4D97-AF65-F5344CB8AC3E}">
        <p14:creationId xmlns:p14="http://schemas.microsoft.com/office/powerpoint/2010/main" val="990234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AB158E-F42D-5D8E-635B-7A5F4C84D775}"/>
              </a:ext>
              <a:ext uri="{C183D7F6-B498-43B3-948B-1728B52AA6E4}">
                <adec:decorative xmlns:adec="http://schemas.microsoft.com/office/drawing/2017/decorative" val="1"/>
              </a:ext>
            </a:extLst>
          </p:cNvPr>
          <p:cNvSpPr/>
          <p:nvPr/>
        </p:nvSpPr>
        <p:spPr>
          <a:xfrm>
            <a:off x="0" y="0"/>
            <a:ext cx="12192000" cy="1573306"/>
          </a:xfrm>
          <a:prstGeom prst="rect">
            <a:avLst/>
          </a:prstGeom>
          <a:solidFill>
            <a:srgbClr val="003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8D4131-6962-998F-F133-B6D8ABE8FBDB}"/>
              </a:ext>
            </a:extLst>
          </p:cNvPr>
          <p:cNvSpPr>
            <a:spLocks noGrp="1"/>
          </p:cNvSpPr>
          <p:nvPr>
            <p:ph type="title"/>
          </p:nvPr>
        </p:nvSpPr>
        <p:spPr/>
        <p:txBody>
          <a:bodyPr/>
          <a:lstStyle/>
          <a:p>
            <a:r>
              <a:rPr lang="en-US" dirty="0">
                <a:solidFill>
                  <a:schemeClr val="bg1"/>
                </a:solidFill>
              </a:rPr>
              <a:t>Resources Needed – Partners &amp; Programs</a:t>
            </a:r>
          </a:p>
        </p:txBody>
      </p:sp>
      <p:cxnSp>
        <p:nvCxnSpPr>
          <p:cNvPr id="8" name="Straight Connector 7">
            <a:extLst>
              <a:ext uri="{FF2B5EF4-FFF2-40B4-BE49-F238E27FC236}">
                <a16:creationId xmlns:a16="http://schemas.microsoft.com/office/drawing/2014/main" id="{BEFC4EEB-7E58-738A-A4CD-ED80ADB623C3}"/>
              </a:ext>
              <a:ext uri="{C183D7F6-B498-43B3-948B-1728B52AA6E4}">
                <adec:decorative xmlns:adec="http://schemas.microsoft.com/office/drawing/2017/decorative" val="1"/>
              </a:ext>
            </a:extLst>
          </p:cNvPr>
          <p:cNvCxnSpPr>
            <a:cxnSpLocks/>
          </p:cNvCxnSpPr>
          <p:nvPr/>
        </p:nvCxnSpPr>
        <p:spPr>
          <a:xfrm>
            <a:off x="0" y="1573306"/>
            <a:ext cx="12192000" cy="0"/>
          </a:xfrm>
          <a:prstGeom prst="line">
            <a:avLst/>
          </a:prstGeom>
          <a:ln w="73025">
            <a:solidFill>
              <a:srgbClr val="C7A553"/>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10">
            <a:extLst>
              <a:ext uri="{FF2B5EF4-FFF2-40B4-BE49-F238E27FC236}">
                <a16:creationId xmlns:a16="http://schemas.microsoft.com/office/drawing/2014/main" id="{FA02CC8C-490B-FD8D-1DCF-8922B71C7801}"/>
              </a:ext>
            </a:extLst>
          </p:cNvPr>
          <p:cNvGraphicFramePr>
            <a:graphicFrameLocks noGrp="1"/>
          </p:cNvGraphicFramePr>
          <p:nvPr>
            <p:ph idx="1"/>
            <p:extLst>
              <p:ext uri="{D42A27DB-BD31-4B8C-83A1-F6EECF244321}">
                <p14:modId xmlns:p14="http://schemas.microsoft.com/office/powerpoint/2010/main" val="3390890954"/>
              </p:ext>
            </p:extLst>
          </p:nvPr>
        </p:nvGraphicFramePr>
        <p:xfrm>
          <a:off x="835378" y="1879759"/>
          <a:ext cx="10518422" cy="4053840"/>
        </p:xfrm>
        <a:graphic>
          <a:graphicData uri="http://schemas.openxmlformats.org/drawingml/2006/table">
            <a:tbl>
              <a:tblPr firstRow="1" bandRow="1">
                <a:tableStyleId>{5C22544A-7EE6-4342-B048-85BDC9FD1C3A}</a:tableStyleId>
              </a:tblPr>
              <a:tblGrid>
                <a:gridCol w="4558425">
                  <a:extLst>
                    <a:ext uri="{9D8B030D-6E8A-4147-A177-3AD203B41FA5}">
                      <a16:colId xmlns:a16="http://schemas.microsoft.com/office/drawing/2014/main" val="1563531389"/>
                    </a:ext>
                  </a:extLst>
                </a:gridCol>
                <a:gridCol w="3535711">
                  <a:extLst>
                    <a:ext uri="{9D8B030D-6E8A-4147-A177-3AD203B41FA5}">
                      <a16:colId xmlns:a16="http://schemas.microsoft.com/office/drawing/2014/main" val="3807767884"/>
                    </a:ext>
                  </a:extLst>
                </a:gridCol>
                <a:gridCol w="2424286">
                  <a:extLst>
                    <a:ext uri="{9D8B030D-6E8A-4147-A177-3AD203B41FA5}">
                      <a16:colId xmlns:a16="http://schemas.microsoft.com/office/drawing/2014/main" val="222289724"/>
                    </a:ext>
                  </a:extLst>
                </a:gridCol>
              </a:tblGrid>
              <a:tr h="0">
                <a:tc>
                  <a:txBody>
                    <a:bodyPr/>
                    <a:lstStyle/>
                    <a:p>
                      <a:r>
                        <a:rPr lang="en-US" sz="2000" dirty="0">
                          <a:solidFill>
                            <a:schemeClr val="tx1"/>
                          </a:solidFill>
                        </a:rPr>
                        <a:t>Focus</a:t>
                      </a:r>
                    </a:p>
                  </a:txBody>
                  <a:tcPr>
                    <a:solidFill>
                      <a:srgbClr val="C7A553"/>
                    </a:solidFill>
                  </a:tcPr>
                </a:tc>
                <a:tc>
                  <a:txBody>
                    <a:bodyPr/>
                    <a:lstStyle/>
                    <a:p>
                      <a:r>
                        <a:rPr lang="en-US" sz="2000" dirty="0">
                          <a:solidFill>
                            <a:schemeClr val="tx1"/>
                          </a:solidFill>
                        </a:rPr>
                        <a:t>Recurrence</a:t>
                      </a:r>
                    </a:p>
                  </a:txBody>
                  <a:tcPr>
                    <a:solidFill>
                      <a:srgbClr val="C7A553"/>
                    </a:solidFill>
                  </a:tcPr>
                </a:tc>
                <a:tc>
                  <a:txBody>
                    <a:bodyPr/>
                    <a:lstStyle/>
                    <a:p>
                      <a:r>
                        <a:rPr lang="en-US" sz="2000" dirty="0">
                          <a:solidFill>
                            <a:schemeClr val="tx1"/>
                          </a:solidFill>
                        </a:rPr>
                        <a:t>Request</a:t>
                      </a:r>
                    </a:p>
                  </a:txBody>
                  <a:tcPr>
                    <a:solidFill>
                      <a:srgbClr val="C7A553"/>
                    </a:solidFill>
                  </a:tcPr>
                </a:tc>
                <a:extLst>
                  <a:ext uri="{0D108BD9-81ED-4DB2-BD59-A6C34878D82A}">
                    <a16:rowId xmlns:a16="http://schemas.microsoft.com/office/drawing/2014/main" val="2435184623"/>
                  </a:ext>
                </a:extLst>
              </a:tr>
              <a:tr h="370840">
                <a:tc>
                  <a:txBody>
                    <a:bodyPr/>
                    <a:lstStyle/>
                    <a:p>
                      <a:r>
                        <a:rPr lang="en-US" sz="2000" dirty="0"/>
                        <a:t>Community Health Clinic Funding</a:t>
                      </a:r>
                    </a:p>
                  </a:txBody>
                  <a:tcPr>
                    <a:solidFill>
                      <a:srgbClr val="F0E7D0"/>
                    </a:solidFill>
                  </a:tcPr>
                </a:tc>
                <a:tc>
                  <a:txBody>
                    <a:bodyPr/>
                    <a:lstStyle/>
                    <a:p>
                      <a:pPr algn="ctr"/>
                      <a:r>
                        <a:rPr lang="en-US" sz="2000" dirty="0"/>
                        <a:t>Annual</a:t>
                      </a:r>
                    </a:p>
                  </a:txBody>
                  <a:tcPr anchor="ctr">
                    <a:solidFill>
                      <a:srgbClr val="F0E7D0"/>
                    </a:solidFill>
                  </a:tcPr>
                </a:tc>
                <a:tc>
                  <a:txBody>
                    <a:bodyPr/>
                    <a:lstStyle/>
                    <a:p>
                      <a:pPr algn="r"/>
                      <a:r>
                        <a:rPr lang="en-US" sz="2000" dirty="0"/>
                        <a:t>$12,800,000</a:t>
                      </a:r>
                    </a:p>
                  </a:txBody>
                  <a:tcPr>
                    <a:solidFill>
                      <a:srgbClr val="F0E7D0"/>
                    </a:solidFill>
                  </a:tcPr>
                </a:tc>
                <a:extLst>
                  <a:ext uri="{0D108BD9-81ED-4DB2-BD59-A6C34878D82A}">
                    <a16:rowId xmlns:a16="http://schemas.microsoft.com/office/drawing/2014/main" val="911188637"/>
                  </a:ext>
                </a:extLst>
              </a:tr>
              <a:tr h="370840">
                <a:tc>
                  <a:txBody>
                    <a:bodyPr/>
                    <a:lstStyle/>
                    <a:p>
                      <a:r>
                        <a:rPr lang="en-US" sz="2000" dirty="0"/>
                        <a:t>Food System Support*</a:t>
                      </a:r>
                    </a:p>
                  </a:txBody>
                  <a:tcPr>
                    <a:solidFill>
                      <a:srgbClr val="E5D5AD"/>
                    </a:solidFill>
                  </a:tcPr>
                </a:tc>
                <a:tc>
                  <a:txBody>
                    <a:bodyPr/>
                    <a:lstStyle/>
                    <a:p>
                      <a:pPr algn="ctr"/>
                      <a:r>
                        <a:rPr lang="en-US" sz="2000" dirty="0"/>
                        <a:t>Annual</a:t>
                      </a:r>
                    </a:p>
                  </a:txBody>
                  <a:tcPr anchor="ctr">
                    <a:solidFill>
                      <a:srgbClr val="E5D5AD"/>
                    </a:solidFill>
                  </a:tcPr>
                </a:tc>
                <a:tc>
                  <a:txBody>
                    <a:bodyPr/>
                    <a:lstStyle/>
                    <a:p>
                      <a:pPr algn="r"/>
                      <a:r>
                        <a:rPr lang="en-US" sz="2000" i="1" dirty="0"/>
                        <a:t>$1,000,000</a:t>
                      </a:r>
                    </a:p>
                  </a:txBody>
                  <a:tcPr>
                    <a:solidFill>
                      <a:srgbClr val="E5D5AD"/>
                    </a:solidFill>
                  </a:tcPr>
                </a:tc>
                <a:extLst>
                  <a:ext uri="{0D108BD9-81ED-4DB2-BD59-A6C34878D82A}">
                    <a16:rowId xmlns:a16="http://schemas.microsoft.com/office/drawing/2014/main" val="1994677225"/>
                  </a:ext>
                </a:extLst>
              </a:tr>
              <a:tr h="370840">
                <a:tc>
                  <a:txBody>
                    <a:bodyPr/>
                    <a:lstStyle/>
                    <a:p>
                      <a:r>
                        <a:rPr lang="en-US" sz="2000" i="1" dirty="0"/>
                        <a:t>Optional</a:t>
                      </a:r>
                      <a:r>
                        <a:rPr lang="en-US" sz="2000" dirty="0"/>
                        <a:t>: General Assistance Award Increase (</a:t>
                      </a:r>
                      <a:r>
                        <a:rPr lang="en-US" sz="2000" i="1" dirty="0"/>
                        <a:t>maximum increase allowed</a:t>
                      </a:r>
                      <a:r>
                        <a:rPr lang="en-US" sz="2000" dirty="0"/>
                        <a:t>)</a:t>
                      </a:r>
                    </a:p>
                  </a:txBody>
                  <a:tcPr>
                    <a:solidFill>
                      <a:srgbClr val="F0E7D0"/>
                    </a:solidFill>
                  </a:tcPr>
                </a:tc>
                <a:tc>
                  <a:txBody>
                    <a:bodyPr/>
                    <a:lstStyle/>
                    <a:p>
                      <a:pPr algn="ctr"/>
                      <a:r>
                        <a:rPr lang="en-US" sz="2000" dirty="0"/>
                        <a:t>Annual</a:t>
                      </a:r>
                    </a:p>
                  </a:txBody>
                  <a:tcPr anchor="ctr">
                    <a:solidFill>
                      <a:srgbClr val="F0E7D0"/>
                    </a:solidFill>
                  </a:tcPr>
                </a:tc>
                <a:tc>
                  <a:txBody>
                    <a:bodyPr/>
                    <a:lstStyle/>
                    <a:p>
                      <a:pPr algn="r"/>
                      <a:r>
                        <a:rPr lang="en-US" sz="2000" dirty="0"/>
                        <a:t>$676,800</a:t>
                      </a:r>
                    </a:p>
                  </a:txBody>
                  <a:tcPr>
                    <a:solidFill>
                      <a:srgbClr val="F0E7D0"/>
                    </a:solidFill>
                  </a:tcPr>
                </a:tc>
                <a:extLst>
                  <a:ext uri="{0D108BD9-81ED-4DB2-BD59-A6C34878D82A}">
                    <a16:rowId xmlns:a16="http://schemas.microsoft.com/office/drawing/2014/main" val="1012396353"/>
                  </a:ext>
                </a:extLst>
              </a:tr>
              <a:tr h="370840">
                <a:tc>
                  <a:txBody>
                    <a:bodyPr/>
                    <a:lstStyle/>
                    <a:p>
                      <a:r>
                        <a:rPr lang="en-US" sz="2000" dirty="0"/>
                        <a:t>CMSP Program Costs </a:t>
                      </a:r>
                      <a:r>
                        <a:rPr lang="en-US" sz="2000" i="1" dirty="0"/>
                        <a:t>– Maximum-As-Is</a:t>
                      </a:r>
                    </a:p>
                  </a:txBody>
                  <a:tcPr>
                    <a:solidFill>
                      <a:srgbClr val="E5D5AD"/>
                    </a:solidFill>
                  </a:tcPr>
                </a:tc>
                <a:tc>
                  <a:txBody>
                    <a:bodyPr/>
                    <a:lstStyle/>
                    <a:p>
                      <a:pPr algn="ctr"/>
                      <a:r>
                        <a:rPr lang="en-US" sz="2000" dirty="0"/>
                        <a:t>Annual</a:t>
                      </a:r>
                    </a:p>
                  </a:txBody>
                  <a:tcPr>
                    <a:solidFill>
                      <a:srgbClr val="E5D5AD"/>
                    </a:solidFill>
                  </a:tcPr>
                </a:tc>
                <a:tc>
                  <a:txBody>
                    <a:bodyPr/>
                    <a:lstStyle/>
                    <a:p>
                      <a:pPr algn="r"/>
                      <a:r>
                        <a:rPr lang="en-US" sz="2000" i="1" dirty="0"/>
                        <a:t>$102,490,960</a:t>
                      </a:r>
                    </a:p>
                  </a:txBody>
                  <a:tcPr>
                    <a:solidFill>
                      <a:srgbClr val="E5D5AD"/>
                    </a:solidFill>
                  </a:tcPr>
                </a:tc>
                <a:extLst>
                  <a:ext uri="{0D108BD9-81ED-4DB2-BD59-A6C34878D82A}">
                    <a16:rowId xmlns:a16="http://schemas.microsoft.com/office/drawing/2014/main" val="2003607222"/>
                  </a:ext>
                </a:extLst>
              </a:tr>
              <a:tr h="370840">
                <a:tc>
                  <a:txBody>
                    <a:bodyPr/>
                    <a:lstStyle/>
                    <a:p>
                      <a:pPr algn="r"/>
                      <a:r>
                        <a:rPr lang="en-US" sz="2000" b="0" dirty="0">
                          <a:solidFill>
                            <a:srgbClr val="F0E7D0"/>
                          </a:solidFill>
                        </a:rPr>
                        <a:t>No entry</a:t>
                      </a:r>
                    </a:p>
                  </a:txBody>
                  <a:tcPr>
                    <a:solidFill>
                      <a:srgbClr val="F0E7D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t>Partners &amp; Programs Subtotal</a:t>
                      </a:r>
                    </a:p>
                  </a:txBody>
                  <a:tcPr>
                    <a:solidFill>
                      <a:srgbClr val="F0E7D0"/>
                    </a:solidFill>
                  </a:tcPr>
                </a:tc>
                <a:tc>
                  <a:txBody>
                    <a:bodyPr/>
                    <a:lstStyle/>
                    <a:p>
                      <a:pPr algn="r"/>
                      <a:r>
                        <a:rPr lang="en-US" sz="2000" b="1" dirty="0"/>
                        <a:t>$116,967,760</a:t>
                      </a:r>
                    </a:p>
                  </a:txBody>
                  <a:tcPr>
                    <a:solidFill>
                      <a:srgbClr val="F0E7D0"/>
                    </a:solidFill>
                  </a:tcPr>
                </a:tc>
                <a:extLst>
                  <a:ext uri="{0D108BD9-81ED-4DB2-BD59-A6C34878D82A}">
                    <a16:rowId xmlns:a16="http://schemas.microsoft.com/office/drawing/2014/main" val="1093316957"/>
                  </a:ext>
                </a:extLst>
              </a:tr>
              <a:tr h="370840">
                <a:tc>
                  <a:txBody>
                    <a:bodyPr/>
                    <a:lstStyle/>
                    <a:p>
                      <a:pPr algn="r"/>
                      <a:r>
                        <a:rPr lang="en-US" sz="2400" b="0" dirty="0">
                          <a:solidFill>
                            <a:srgbClr val="F0E7D0"/>
                          </a:solidFill>
                        </a:rPr>
                        <a:t>No entry</a:t>
                      </a:r>
                    </a:p>
                  </a:txBody>
                  <a:tcPr>
                    <a:solidFill>
                      <a:srgbClr val="F0E7D0"/>
                    </a:solidFill>
                  </a:tcPr>
                </a:tc>
                <a:tc>
                  <a:txBody>
                    <a:bodyPr/>
                    <a:lstStyle/>
                    <a:p>
                      <a:pPr algn="r"/>
                      <a:r>
                        <a:rPr lang="en-US" sz="2000" b="0" dirty="0"/>
                        <a:t>FY 26-27 Maximum</a:t>
                      </a:r>
                    </a:p>
                  </a:txBody>
                  <a:tcPr>
                    <a:solidFill>
                      <a:srgbClr val="F0E7D0"/>
                    </a:solidFill>
                  </a:tcPr>
                </a:tc>
                <a:tc>
                  <a:txBody>
                    <a:bodyPr/>
                    <a:lstStyle/>
                    <a:p>
                      <a:pPr algn="r"/>
                      <a:r>
                        <a:rPr lang="en-US" sz="2000" b="0" dirty="0"/>
                        <a:t>$124,419,260</a:t>
                      </a:r>
                    </a:p>
                  </a:txBody>
                  <a:tcPr>
                    <a:solidFill>
                      <a:srgbClr val="F0E7D0"/>
                    </a:solidFill>
                  </a:tcPr>
                </a:tc>
                <a:extLst>
                  <a:ext uri="{0D108BD9-81ED-4DB2-BD59-A6C34878D82A}">
                    <a16:rowId xmlns:a16="http://schemas.microsoft.com/office/drawing/2014/main" val="2645122398"/>
                  </a:ext>
                </a:extLst>
              </a:tr>
              <a:tr h="370840">
                <a:tc>
                  <a:txBody>
                    <a:bodyPr/>
                    <a:lstStyle/>
                    <a:p>
                      <a:pPr algn="r"/>
                      <a:endParaRPr lang="en-US" sz="2400" b="0" dirty="0">
                        <a:solidFill>
                          <a:srgbClr val="F0E7D0"/>
                        </a:solidFill>
                      </a:endParaRPr>
                    </a:p>
                  </a:txBody>
                  <a:tcPr>
                    <a:solidFill>
                      <a:srgbClr val="F0E7D0"/>
                    </a:solidFill>
                  </a:tcPr>
                </a:tc>
                <a:tc>
                  <a:txBody>
                    <a:bodyPr/>
                    <a:lstStyle/>
                    <a:p>
                      <a:pPr algn="r"/>
                      <a:r>
                        <a:rPr lang="en-US" sz="2000" b="0" dirty="0"/>
                        <a:t>FY 27-28 Maximum</a:t>
                      </a:r>
                    </a:p>
                  </a:txBody>
                  <a:tcPr>
                    <a:solidFill>
                      <a:srgbClr val="F0E7D0"/>
                    </a:solidFill>
                  </a:tcPr>
                </a:tc>
                <a:tc>
                  <a:txBody>
                    <a:bodyPr/>
                    <a:lstStyle/>
                    <a:p>
                      <a:pPr algn="r"/>
                      <a:r>
                        <a:rPr lang="en-US" sz="2000" b="0" dirty="0"/>
                        <a:t>$125,040,160</a:t>
                      </a:r>
                    </a:p>
                  </a:txBody>
                  <a:tcPr>
                    <a:solidFill>
                      <a:srgbClr val="F0E7D0"/>
                    </a:solidFill>
                  </a:tcPr>
                </a:tc>
                <a:extLst>
                  <a:ext uri="{0D108BD9-81ED-4DB2-BD59-A6C34878D82A}">
                    <a16:rowId xmlns:a16="http://schemas.microsoft.com/office/drawing/2014/main" val="2274582864"/>
                  </a:ext>
                </a:extLst>
              </a:tr>
              <a:tr h="370840">
                <a:tc>
                  <a:txBody>
                    <a:bodyPr/>
                    <a:lstStyle/>
                    <a:p>
                      <a:pPr algn="r"/>
                      <a:endParaRPr lang="en-US" sz="2400" b="0" dirty="0">
                        <a:solidFill>
                          <a:srgbClr val="F0E7D0"/>
                        </a:solidFill>
                      </a:endParaRPr>
                    </a:p>
                  </a:txBody>
                  <a:tcPr>
                    <a:solidFill>
                      <a:srgbClr val="F0E7D0"/>
                    </a:solidFill>
                  </a:tcPr>
                </a:tc>
                <a:tc>
                  <a:txBody>
                    <a:bodyPr/>
                    <a:lstStyle/>
                    <a:p>
                      <a:pPr algn="r"/>
                      <a:r>
                        <a:rPr lang="en-US" sz="2000" b="0" dirty="0"/>
                        <a:t>FY 28-29 Maximum</a:t>
                      </a:r>
                    </a:p>
                  </a:txBody>
                  <a:tcPr>
                    <a:solidFill>
                      <a:srgbClr val="F0E7D0"/>
                    </a:solidFill>
                  </a:tcPr>
                </a:tc>
                <a:tc>
                  <a:txBody>
                    <a:bodyPr/>
                    <a:lstStyle/>
                    <a:p>
                      <a:pPr algn="r"/>
                      <a:r>
                        <a:rPr lang="en-US" sz="2000" b="0" dirty="0"/>
                        <a:t>$125,281,560</a:t>
                      </a:r>
                    </a:p>
                  </a:txBody>
                  <a:tcPr>
                    <a:solidFill>
                      <a:srgbClr val="F0E7D0"/>
                    </a:solidFill>
                  </a:tcPr>
                </a:tc>
                <a:extLst>
                  <a:ext uri="{0D108BD9-81ED-4DB2-BD59-A6C34878D82A}">
                    <a16:rowId xmlns:a16="http://schemas.microsoft.com/office/drawing/2014/main" val="2016175656"/>
                  </a:ext>
                </a:extLst>
              </a:tr>
            </a:tbl>
          </a:graphicData>
        </a:graphic>
      </p:graphicFrame>
      <p:sp>
        <p:nvSpPr>
          <p:cNvPr id="12" name="TextBox 11">
            <a:extLst>
              <a:ext uri="{FF2B5EF4-FFF2-40B4-BE49-F238E27FC236}">
                <a16:creationId xmlns:a16="http://schemas.microsoft.com/office/drawing/2014/main" id="{F881DF64-9690-5929-17B6-EDF854CB076E}"/>
              </a:ext>
            </a:extLst>
          </p:cNvPr>
          <p:cNvSpPr txBox="1"/>
          <p:nvPr/>
        </p:nvSpPr>
        <p:spPr>
          <a:xfrm>
            <a:off x="835378" y="5968781"/>
            <a:ext cx="10518421" cy="307777"/>
          </a:xfrm>
          <a:prstGeom prst="rect">
            <a:avLst/>
          </a:prstGeom>
          <a:noFill/>
        </p:spPr>
        <p:txBody>
          <a:bodyPr wrap="square" lIns="91440" tIns="45720" rIns="91440" bIns="45720" rtlCol="0" anchor="t">
            <a:spAutoFit/>
          </a:bodyPr>
          <a:lstStyle/>
          <a:p>
            <a:r>
              <a:rPr lang="en-US" sz="1400" dirty="0"/>
              <a:t>*Placeholder - Amount to be determined following Food Convening</a:t>
            </a:r>
          </a:p>
        </p:txBody>
      </p:sp>
      <p:sp>
        <p:nvSpPr>
          <p:cNvPr id="9" name="Slide Number Placeholder 8">
            <a:extLst>
              <a:ext uri="{FF2B5EF4-FFF2-40B4-BE49-F238E27FC236}">
                <a16:creationId xmlns:a16="http://schemas.microsoft.com/office/drawing/2014/main" id="{00B2B3C7-417D-3BFF-1264-06CAA179920D}"/>
              </a:ext>
            </a:extLst>
          </p:cNvPr>
          <p:cNvSpPr>
            <a:spLocks noGrp="1"/>
          </p:cNvSpPr>
          <p:nvPr>
            <p:ph type="sldNum" sz="quarter" idx="12"/>
          </p:nvPr>
        </p:nvSpPr>
        <p:spPr/>
        <p:txBody>
          <a:bodyPr/>
          <a:lstStyle/>
          <a:p>
            <a:fld id="{51881F15-39FD-9241-9C38-F8E9B8F9C8D7}" type="slidenum">
              <a:rPr lang="en-US" smtClean="0"/>
              <a:t>14</a:t>
            </a:fld>
            <a:endParaRPr lang="en-US" dirty="0"/>
          </a:p>
        </p:txBody>
      </p:sp>
    </p:spTree>
    <p:extLst>
      <p:ext uri="{BB962C8B-B14F-4D97-AF65-F5344CB8AC3E}">
        <p14:creationId xmlns:p14="http://schemas.microsoft.com/office/powerpoint/2010/main" val="3572040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29592-F072-D994-803E-75B20A438FE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3DADA15-E81D-C2F5-CD46-A4785B39E724}"/>
              </a:ext>
              <a:ext uri="{C183D7F6-B498-43B3-948B-1728B52AA6E4}">
                <adec:decorative xmlns:adec="http://schemas.microsoft.com/office/drawing/2017/decorative" val="1"/>
              </a:ext>
            </a:extLst>
          </p:cNvPr>
          <p:cNvSpPr/>
          <p:nvPr/>
        </p:nvSpPr>
        <p:spPr>
          <a:xfrm>
            <a:off x="0" y="0"/>
            <a:ext cx="12192000" cy="1573306"/>
          </a:xfrm>
          <a:prstGeom prst="rect">
            <a:avLst/>
          </a:prstGeom>
          <a:solidFill>
            <a:srgbClr val="003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F68BF5-21AE-293A-B627-05395C759EF9}"/>
              </a:ext>
            </a:extLst>
          </p:cNvPr>
          <p:cNvSpPr>
            <a:spLocks noGrp="1"/>
          </p:cNvSpPr>
          <p:nvPr>
            <p:ph type="title"/>
          </p:nvPr>
        </p:nvSpPr>
        <p:spPr/>
        <p:txBody>
          <a:bodyPr/>
          <a:lstStyle/>
          <a:p>
            <a:r>
              <a:rPr lang="en-US" dirty="0">
                <a:solidFill>
                  <a:schemeClr val="bg1"/>
                </a:solidFill>
              </a:rPr>
              <a:t>Next Steps</a:t>
            </a:r>
          </a:p>
        </p:txBody>
      </p:sp>
      <p:cxnSp>
        <p:nvCxnSpPr>
          <p:cNvPr id="8" name="Straight Connector 7">
            <a:extLst>
              <a:ext uri="{FF2B5EF4-FFF2-40B4-BE49-F238E27FC236}">
                <a16:creationId xmlns:a16="http://schemas.microsoft.com/office/drawing/2014/main" id="{29521492-C1AA-165B-AEFB-451290F5DE14}"/>
              </a:ext>
              <a:ext uri="{C183D7F6-B498-43B3-948B-1728B52AA6E4}">
                <adec:decorative xmlns:adec="http://schemas.microsoft.com/office/drawing/2017/decorative" val="1"/>
              </a:ext>
            </a:extLst>
          </p:cNvPr>
          <p:cNvCxnSpPr>
            <a:cxnSpLocks/>
          </p:cNvCxnSpPr>
          <p:nvPr/>
        </p:nvCxnSpPr>
        <p:spPr>
          <a:xfrm>
            <a:off x="0" y="1573306"/>
            <a:ext cx="12192000" cy="0"/>
          </a:xfrm>
          <a:prstGeom prst="line">
            <a:avLst/>
          </a:prstGeom>
          <a:ln w="73025">
            <a:solidFill>
              <a:srgbClr val="C7A553"/>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0164F89D-84FD-2EE3-5FDD-C36C4D563479}"/>
              </a:ext>
            </a:extLst>
          </p:cNvPr>
          <p:cNvSpPr>
            <a:spLocks noGrp="1"/>
          </p:cNvSpPr>
          <p:nvPr>
            <p:ph idx="1"/>
          </p:nvPr>
        </p:nvSpPr>
        <p:spPr>
          <a:xfrm>
            <a:off x="611187" y="1871472"/>
            <a:ext cx="10969625" cy="4525963"/>
          </a:xfrm>
        </p:spPr>
        <p:txBody>
          <a:bodyPr>
            <a:normAutofit/>
          </a:bodyPr>
          <a:lstStyle/>
          <a:p>
            <a:pPr marL="0" indent="0">
              <a:spcBef>
                <a:spcPts val="0"/>
              </a:spcBef>
              <a:spcAft>
                <a:spcPts val="1200"/>
              </a:spcAft>
              <a:buNone/>
            </a:pPr>
            <a:r>
              <a:rPr lang="en-US" sz="2000" b="1" u="sng" dirty="0">
                <a:solidFill>
                  <a:schemeClr val="tx2"/>
                </a:solidFill>
                <a:latin typeface="+mn-lt"/>
                <a:ea typeface="Yu Gothic Light" panose="020B0300000000000000" pitchFamily="34" charset="-128"/>
                <a:cs typeface="Times New Roman" panose="02020603050405020304" pitchFamily="18" charset="0"/>
              </a:rPr>
              <a:t>Indigent Health Care</a:t>
            </a:r>
          </a:p>
          <a:p>
            <a:pPr>
              <a:spcBef>
                <a:spcPts val="0"/>
              </a:spcBef>
              <a:spcAft>
                <a:spcPts val="1200"/>
              </a:spcAft>
            </a:pPr>
            <a:r>
              <a:rPr lang="en-US" sz="2000" dirty="0">
                <a:latin typeface="+mn-lt"/>
                <a:ea typeface="Yu Gothic Light" panose="020B0300000000000000" pitchFamily="34" charset="-128"/>
                <a:cs typeface="Times New Roman" panose="02020603050405020304" pitchFamily="18" charset="0"/>
              </a:rPr>
              <a:t>Continue discussions with Aliados and CHCs</a:t>
            </a:r>
          </a:p>
          <a:p>
            <a:pPr>
              <a:spcBef>
                <a:spcPts val="0"/>
              </a:spcBef>
              <a:spcAft>
                <a:spcPts val="1200"/>
              </a:spcAft>
            </a:pPr>
            <a:r>
              <a:rPr lang="en-US" sz="2000" dirty="0">
                <a:latin typeface="+mn-lt"/>
                <a:ea typeface="Yu Gothic Light" panose="020B0300000000000000" pitchFamily="34" charset="-128"/>
                <a:cs typeface="Times New Roman" panose="02020603050405020304" pitchFamily="18" charset="0"/>
              </a:rPr>
              <a:t>Track CMSP program changes</a:t>
            </a:r>
          </a:p>
          <a:p>
            <a:pPr>
              <a:spcBef>
                <a:spcPts val="0"/>
              </a:spcBef>
              <a:spcAft>
                <a:spcPts val="1200"/>
              </a:spcAft>
            </a:pPr>
            <a:r>
              <a:rPr lang="en-US" sz="2000" dirty="0">
                <a:latin typeface="+mn-lt"/>
                <a:ea typeface="Yu Gothic Light" panose="020B0300000000000000" pitchFamily="34" charset="-128"/>
                <a:cs typeface="Times New Roman" panose="02020603050405020304" pitchFamily="18" charset="0"/>
              </a:rPr>
              <a:t>T</a:t>
            </a:r>
            <a:r>
              <a:rPr lang="en-US" sz="2000" dirty="0">
                <a:effectLst/>
                <a:latin typeface="+mn-lt"/>
                <a:ea typeface="Yu Gothic Light" panose="020B0300000000000000" pitchFamily="34" charset="-128"/>
                <a:cs typeface="Times New Roman" panose="02020603050405020304" pitchFamily="18" charset="0"/>
              </a:rPr>
              <a:t>rack State Budget</a:t>
            </a:r>
          </a:p>
          <a:p>
            <a:pPr marL="0" indent="0">
              <a:spcBef>
                <a:spcPts val="0"/>
              </a:spcBef>
              <a:spcAft>
                <a:spcPts val="1200"/>
              </a:spcAft>
              <a:buNone/>
            </a:pPr>
            <a:r>
              <a:rPr lang="en-US" sz="2000" b="1" u="sng" dirty="0">
                <a:solidFill>
                  <a:schemeClr val="tx2"/>
                </a:solidFill>
                <a:latin typeface="+mn-lt"/>
                <a:ea typeface="Yu Gothic Light" panose="020B0300000000000000" pitchFamily="34" charset="-128"/>
                <a:cs typeface="Times New Roman" panose="02020603050405020304" pitchFamily="18" charset="0"/>
              </a:rPr>
              <a:t>CalFresh</a:t>
            </a:r>
          </a:p>
          <a:p>
            <a:pPr>
              <a:spcBef>
                <a:spcPts val="0"/>
              </a:spcBef>
              <a:spcAft>
                <a:spcPts val="1200"/>
              </a:spcAft>
            </a:pPr>
            <a:r>
              <a:rPr lang="en-US" sz="2000" dirty="0">
                <a:effectLst/>
                <a:latin typeface="+mn-lt"/>
                <a:ea typeface="Yu Gothic Light" panose="020B0300000000000000" pitchFamily="34" charset="-128"/>
                <a:cs typeface="Times New Roman" panose="02020603050405020304" pitchFamily="18" charset="0"/>
              </a:rPr>
              <a:t>Host Food Convening in Summer 2026</a:t>
            </a:r>
          </a:p>
          <a:p>
            <a:pPr marL="0" indent="0">
              <a:spcBef>
                <a:spcPts val="0"/>
              </a:spcBef>
              <a:spcAft>
                <a:spcPts val="1200"/>
              </a:spcAft>
              <a:buNone/>
            </a:pPr>
            <a:r>
              <a:rPr lang="en-US" sz="2000" b="1" u="sng" dirty="0">
                <a:solidFill>
                  <a:schemeClr val="tx2"/>
                </a:solidFill>
                <a:latin typeface="+mn-lt"/>
                <a:ea typeface="Yu Gothic Light" panose="020B0300000000000000" pitchFamily="34" charset="-128"/>
                <a:cs typeface="Times New Roman" panose="02020603050405020304" pitchFamily="18" charset="0"/>
              </a:rPr>
              <a:t>County Budget</a:t>
            </a:r>
          </a:p>
          <a:p>
            <a:pPr>
              <a:spcBef>
                <a:spcPts val="0"/>
              </a:spcBef>
              <a:spcAft>
                <a:spcPts val="1200"/>
              </a:spcAft>
            </a:pPr>
            <a:r>
              <a:rPr lang="en-US" sz="2000" dirty="0">
                <a:latin typeface="+mn-lt"/>
                <a:ea typeface="Yu Gothic Light" panose="020B0300000000000000" pitchFamily="34" charset="-128"/>
                <a:cs typeface="Times New Roman" panose="02020603050405020304" pitchFamily="18" charset="0"/>
              </a:rPr>
              <a:t>Return to the Board in June budget hearings to recommend specific funding and sources</a:t>
            </a:r>
          </a:p>
          <a:p>
            <a:pPr>
              <a:spcBef>
                <a:spcPts val="0"/>
              </a:spcBef>
              <a:spcAft>
                <a:spcPts val="1200"/>
              </a:spcAft>
            </a:pPr>
            <a:r>
              <a:rPr lang="en-US" sz="2000" dirty="0">
                <a:effectLst/>
                <a:latin typeface="+mn-lt"/>
                <a:ea typeface="Yu Gothic Light" panose="020B0300000000000000" pitchFamily="34" charset="-128"/>
                <a:cs typeface="Times New Roman" panose="02020603050405020304" pitchFamily="18" charset="0"/>
              </a:rPr>
              <a:t>Board may want to consider delaying significant FY 26-27 budget decisions until the fall, following</a:t>
            </a:r>
            <a:r>
              <a:rPr lang="en-US" sz="2000" dirty="0">
                <a:latin typeface="+mn-lt"/>
                <a:ea typeface="Yu Gothic Light" panose="020B0300000000000000" pitchFamily="34" charset="-128"/>
                <a:cs typeface="Times New Roman" panose="02020603050405020304" pitchFamily="18" charset="0"/>
              </a:rPr>
              <a:t> final State budget and other cost determinations</a:t>
            </a:r>
            <a:endParaRPr lang="en-US" sz="2000" dirty="0">
              <a:effectLst/>
              <a:latin typeface="+mn-lt"/>
              <a:ea typeface="Yu Gothic Light" panose="020B0300000000000000" pitchFamily="34" charset="-128"/>
              <a:cs typeface="Times New Roman" panose="02020603050405020304" pitchFamily="18" charset="0"/>
            </a:endParaRPr>
          </a:p>
          <a:p>
            <a:pPr>
              <a:spcBef>
                <a:spcPts val="0"/>
              </a:spcBef>
              <a:spcAft>
                <a:spcPts val="1200"/>
              </a:spcAft>
            </a:pPr>
            <a:endParaRPr lang="en-US" sz="2000" b="1" dirty="0">
              <a:effectLst/>
              <a:latin typeface="+mn-lt"/>
              <a:ea typeface="Yu Gothic Light" panose="020B0300000000000000" pitchFamily="34" charset="-128"/>
              <a:cs typeface="Times New Roman" panose="02020603050405020304" pitchFamily="18" charset="0"/>
            </a:endParaRPr>
          </a:p>
          <a:p>
            <a:pPr marL="0" indent="0">
              <a:spcBef>
                <a:spcPts val="0"/>
              </a:spcBef>
              <a:spcAft>
                <a:spcPts val="1200"/>
              </a:spcAft>
              <a:buNone/>
            </a:pPr>
            <a:endParaRPr lang="en-US" sz="2000" b="1" dirty="0">
              <a:effectLst/>
              <a:latin typeface="+mn-lt"/>
              <a:ea typeface="Yu Gothic Light" panose="020B0300000000000000" pitchFamily="34" charset="-128"/>
              <a:cs typeface="Times New Roman" panose="02020603050405020304" pitchFamily="18" charset="0"/>
            </a:endParaRPr>
          </a:p>
        </p:txBody>
      </p:sp>
      <p:sp>
        <p:nvSpPr>
          <p:cNvPr id="9" name="Slide Number Placeholder 8">
            <a:extLst>
              <a:ext uri="{FF2B5EF4-FFF2-40B4-BE49-F238E27FC236}">
                <a16:creationId xmlns:a16="http://schemas.microsoft.com/office/drawing/2014/main" id="{D8CF9C6B-6725-5F26-5597-F453EABD04B7}"/>
              </a:ext>
            </a:extLst>
          </p:cNvPr>
          <p:cNvSpPr>
            <a:spLocks noGrp="1"/>
          </p:cNvSpPr>
          <p:nvPr>
            <p:ph type="sldNum" sz="quarter" idx="12"/>
          </p:nvPr>
        </p:nvSpPr>
        <p:spPr/>
        <p:txBody>
          <a:bodyPr/>
          <a:lstStyle/>
          <a:p>
            <a:fld id="{51881F15-39FD-9241-9C38-F8E9B8F9C8D7}" type="slidenum">
              <a:rPr lang="en-US" smtClean="0"/>
              <a:t>15</a:t>
            </a:fld>
            <a:endParaRPr lang="en-US" dirty="0"/>
          </a:p>
        </p:txBody>
      </p:sp>
    </p:spTree>
    <p:extLst>
      <p:ext uri="{BB962C8B-B14F-4D97-AF65-F5344CB8AC3E}">
        <p14:creationId xmlns:p14="http://schemas.microsoft.com/office/powerpoint/2010/main" val="3370077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1B23E-384A-23F7-D47F-40399065BB2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C595373-8D51-36A7-C6F0-2E3B1D20B727}"/>
              </a:ext>
              <a:ext uri="{C183D7F6-B498-43B3-948B-1728B52AA6E4}">
                <adec:decorative xmlns:adec="http://schemas.microsoft.com/office/drawing/2017/decorative" val="1"/>
              </a:ext>
            </a:extLst>
          </p:cNvPr>
          <p:cNvSpPr/>
          <p:nvPr/>
        </p:nvSpPr>
        <p:spPr>
          <a:xfrm>
            <a:off x="0" y="0"/>
            <a:ext cx="12192000" cy="1573306"/>
          </a:xfrm>
          <a:prstGeom prst="rect">
            <a:avLst/>
          </a:prstGeom>
          <a:solidFill>
            <a:srgbClr val="003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AE0ED8E1-C488-19EF-E4E9-5C385D6D211B}"/>
              </a:ext>
              <a:ext uri="{C183D7F6-B498-43B3-948B-1728B52AA6E4}">
                <adec:decorative xmlns:adec="http://schemas.microsoft.com/office/drawing/2017/decorative" val="1"/>
              </a:ext>
            </a:extLst>
          </p:cNvPr>
          <p:cNvCxnSpPr>
            <a:cxnSpLocks/>
          </p:cNvCxnSpPr>
          <p:nvPr/>
        </p:nvCxnSpPr>
        <p:spPr>
          <a:xfrm>
            <a:off x="0" y="1573306"/>
            <a:ext cx="12192000" cy="0"/>
          </a:xfrm>
          <a:prstGeom prst="line">
            <a:avLst/>
          </a:prstGeom>
          <a:ln w="73025">
            <a:solidFill>
              <a:srgbClr val="C7A553"/>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948E12C0-29A7-11F9-4046-40D87434537D}"/>
              </a:ext>
            </a:extLst>
          </p:cNvPr>
          <p:cNvSpPr>
            <a:spLocks noGrp="1"/>
          </p:cNvSpPr>
          <p:nvPr>
            <p:ph idx="1"/>
          </p:nvPr>
        </p:nvSpPr>
        <p:spPr>
          <a:xfrm>
            <a:off x="611187" y="1871472"/>
            <a:ext cx="10969625" cy="4525963"/>
          </a:xfrm>
        </p:spPr>
        <p:txBody>
          <a:bodyPr>
            <a:normAutofit/>
          </a:bodyPr>
          <a:lstStyle/>
          <a:p>
            <a:pPr marL="0" marR="0" indent="0" algn="ctr">
              <a:spcBef>
                <a:spcPts val="0"/>
              </a:spcBef>
              <a:spcAft>
                <a:spcPts val="1200"/>
              </a:spcAft>
              <a:buNone/>
            </a:pPr>
            <a:endParaRPr lang="en-US" sz="2000" b="1" dirty="0">
              <a:latin typeface="+mn-lt"/>
              <a:ea typeface="Yu Gothic Light" panose="020B0300000000000000" pitchFamily="34" charset="-128"/>
              <a:cs typeface="Times New Roman" panose="02020603050405020304" pitchFamily="18" charset="0"/>
            </a:endParaRPr>
          </a:p>
          <a:p>
            <a:pPr marL="0" marR="0" indent="0" algn="ctr">
              <a:spcBef>
                <a:spcPts val="0"/>
              </a:spcBef>
              <a:spcAft>
                <a:spcPts val="1200"/>
              </a:spcAft>
              <a:buNone/>
            </a:pPr>
            <a:endParaRPr lang="en-US" sz="2000" b="1" dirty="0">
              <a:latin typeface="+mn-lt"/>
              <a:ea typeface="Yu Gothic Light" panose="020B0300000000000000" pitchFamily="34" charset="-128"/>
              <a:cs typeface="Times New Roman" panose="02020603050405020304" pitchFamily="18" charset="0"/>
            </a:endParaRPr>
          </a:p>
          <a:p>
            <a:pPr marL="0" marR="0" indent="0" algn="ctr">
              <a:spcBef>
                <a:spcPts val="0"/>
              </a:spcBef>
              <a:spcAft>
                <a:spcPts val="1200"/>
              </a:spcAft>
              <a:buNone/>
            </a:pPr>
            <a:endParaRPr lang="en-US" sz="2000" b="1" dirty="0">
              <a:latin typeface="+mn-lt"/>
              <a:ea typeface="Yu Gothic Light" panose="020B0300000000000000" pitchFamily="34" charset="-128"/>
              <a:cs typeface="Times New Roman" panose="02020603050405020304" pitchFamily="18" charset="0"/>
            </a:endParaRPr>
          </a:p>
          <a:p>
            <a:pPr marL="0" marR="0" indent="0" algn="ctr">
              <a:spcBef>
                <a:spcPts val="0"/>
              </a:spcBef>
              <a:spcAft>
                <a:spcPts val="1200"/>
              </a:spcAft>
              <a:buNone/>
            </a:pPr>
            <a:endParaRPr lang="en-US" sz="2000" b="1" dirty="0">
              <a:latin typeface="+mn-lt"/>
              <a:ea typeface="Yu Gothic Light" panose="020B0300000000000000" pitchFamily="34" charset="-128"/>
              <a:cs typeface="Times New Roman" panose="02020603050405020304" pitchFamily="18" charset="0"/>
            </a:endParaRPr>
          </a:p>
          <a:p>
            <a:pPr marL="0" marR="0" indent="0" algn="ctr">
              <a:spcBef>
                <a:spcPts val="0"/>
              </a:spcBef>
              <a:spcAft>
                <a:spcPts val="1200"/>
              </a:spcAft>
              <a:buNone/>
            </a:pPr>
            <a:r>
              <a:rPr lang="en-US" sz="4400" b="1" dirty="0">
                <a:latin typeface="+mn-lt"/>
                <a:ea typeface="Yu Gothic Light" panose="020B0300000000000000" pitchFamily="34" charset="-128"/>
                <a:cs typeface="Times New Roman" panose="02020603050405020304" pitchFamily="18" charset="0"/>
              </a:rPr>
              <a:t>Questions?</a:t>
            </a:r>
            <a:endParaRPr lang="en-US" sz="4400" b="1" dirty="0">
              <a:effectLst/>
              <a:latin typeface="+mn-lt"/>
              <a:ea typeface="Yu Gothic Light" panose="020B0300000000000000" pitchFamily="34" charset="-128"/>
              <a:cs typeface="Times New Roman" panose="02020603050405020304" pitchFamily="18" charset="0"/>
            </a:endParaRPr>
          </a:p>
        </p:txBody>
      </p:sp>
      <p:sp>
        <p:nvSpPr>
          <p:cNvPr id="9" name="Slide Number Placeholder 8">
            <a:extLst>
              <a:ext uri="{FF2B5EF4-FFF2-40B4-BE49-F238E27FC236}">
                <a16:creationId xmlns:a16="http://schemas.microsoft.com/office/drawing/2014/main" id="{094F1661-F775-0061-683E-2F05E1F90F29}"/>
              </a:ext>
            </a:extLst>
          </p:cNvPr>
          <p:cNvSpPr>
            <a:spLocks noGrp="1"/>
          </p:cNvSpPr>
          <p:nvPr>
            <p:ph type="sldNum" sz="quarter" idx="12"/>
          </p:nvPr>
        </p:nvSpPr>
        <p:spPr/>
        <p:txBody>
          <a:bodyPr/>
          <a:lstStyle/>
          <a:p>
            <a:fld id="{51881F15-39FD-9241-9C38-F8E9B8F9C8D7}" type="slidenum">
              <a:rPr lang="en-US" smtClean="0"/>
              <a:t>16</a:t>
            </a:fld>
            <a:endParaRPr lang="en-US" dirty="0"/>
          </a:p>
        </p:txBody>
      </p:sp>
    </p:spTree>
    <p:extLst>
      <p:ext uri="{BB962C8B-B14F-4D97-AF65-F5344CB8AC3E}">
        <p14:creationId xmlns:p14="http://schemas.microsoft.com/office/powerpoint/2010/main" val="2986654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AB158E-F42D-5D8E-635B-7A5F4C84D775}"/>
              </a:ext>
              <a:ext uri="{C183D7F6-B498-43B3-948B-1728B52AA6E4}">
                <adec:decorative xmlns:adec="http://schemas.microsoft.com/office/drawing/2017/decorative" val="1"/>
              </a:ext>
            </a:extLst>
          </p:cNvPr>
          <p:cNvSpPr/>
          <p:nvPr/>
        </p:nvSpPr>
        <p:spPr>
          <a:xfrm>
            <a:off x="0" y="-77821"/>
            <a:ext cx="12212238" cy="1651127"/>
          </a:xfrm>
          <a:prstGeom prst="rect">
            <a:avLst/>
          </a:prstGeom>
          <a:solidFill>
            <a:srgbClr val="003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8D4131-6962-998F-F133-B6D8ABE8FBDB}"/>
              </a:ext>
            </a:extLst>
          </p:cNvPr>
          <p:cNvSpPr>
            <a:spLocks noGrp="1"/>
          </p:cNvSpPr>
          <p:nvPr>
            <p:ph type="title"/>
          </p:nvPr>
        </p:nvSpPr>
        <p:spPr/>
        <p:txBody>
          <a:bodyPr/>
          <a:lstStyle/>
          <a:p>
            <a:r>
              <a:rPr lang="en-US" dirty="0">
                <a:solidFill>
                  <a:schemeClr val="bg1"/>
                </a:solidFill>
              </a:rPr>
              <a:t>Agenda</a:t>
            </a:r>
          </a:p>
        </p:txBody>
      </p:sp>
      <p:cxnSp>
        <p:nvCxnSpPr>
          <p:cNvPr id="8" name="Straight Connector 7">
            <a:extLst>
              <a:ext uri="{FF2B5EF4-FFF2-40B4-BE49-F238E27FC236}">
                <a16:creationId xmlns:a16="http://schemas.microsoft.com/office/drawing/2014/main" id="{BEFC4EEB-7E58-738A-A4CD-ED80ADB623C3}"/>
              </a:ext>
              <a:ext uri="{C183D7F6-B498-43B3-948B-1728B52AA6E4}">
                <adec:decorative xmlns:adec="http://schemas.microsoft.com/office/drawing/2017/decorative" val="1"/>
              </a:ext>
            </a:extLst>
          </p:cNvPr>
          <p:cNvCxnSpPr>
            <a:cxnSpLocks/>
          </p:cNvCxnSpPr>
          <p:nvPr/>
        </p:nvCxnSpPr>
        <p:spPr>
          <a:xfrm>
            <a:off x="0" y="1573306"/>
            <a:ext cx="12192000" cy="0"/>
          </a:xfrm>
          <a:prstGeom prst="line">
            <a:avLst/>
          </a:prstGeom>
          <a:ln w="73025">
            <a:solidFill>
              <a:srgbClr val="C7A553"/>
            </a:solidFill>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61102395-84D9-0F78-A3E1-2B757630C08A}"/>
              </a:ext>
            </a:extLst>
          </p:cNvPr>
          <p:cNvSpPr>
            <a:spLocks noGrp="1"/>
          </p:cNvSpPr>
          <p:nvPr>
            <p:ph type="sldNum" sz="quarter" idx="12"/>
          </p:nvPr>
        </p:nvSpPr>
        <p:spPr/>
        <p:txBody>
          <a:bodyPr/>
          <a:lstStyle/>
          <a:p>
            <a:fld id="{51881F15-39FD-9241-9C38-F8E9B8F9C8D7}" type="slidenum">
              <a:rPr lang="en-US" smtClean="0"/>
              <a:t>2</a:t>
            </a:fld>
            <a:endParaRPr lang="en-US" dirty="0"/>
          </a:p>
        </p:txBody>
      </p:sp>
      <p:sp>
        <p:nvSpPr>
          <p:cNvPr id="3" name="TextBox 2">
            <a:extLst>
              <a:ext uri="{FF2B5EF4-FFF2-40B4-BE49-F238E27FC236}">
                <a16:creationId xmlns:a16="http://schemas.microsoft.com/office/drawing/2014/main" id="{2BDCFD5C-2A4E-EFC5-C6F7-89C5A0566F1A}"/>
              </a:ext>
            </a:extLst>
          </p:cNvPr>
          <p:cNvSpPr txBox="1"/>
          <p:nvPr/>
        </p:nvSpPr>
        <p:spPr>
          <a:xfrm>
            <a:off x="498078" y="2465626"/>
            <a:ext cx="11216081" cy="2062103"/>
          </a:xfrm>
          <a:prstGeom prst="rect">
            <a:avLst/>
          </a:prstGeom>
          <a:noFill/>
        </p:spPr>
        <p:txBody>
          <a:bodyPr wrap="square" rtlCol="0">
            <a:spAutoFit/>
          </a:bodyPr>
          <a:lstStyle/>
          <a:p>
            <a:pPr marL="342900" indent="-342900">
              <a:buFont typeface="Arial" panose="020B0604020202020204" pitchFamily="34" charset="0"/>
              <a:buChar char="•"/>
            </a:pPr>
            <a:r>
              <a:rPr lang="en-US" sz="3200" dirty="0"/>
              <a:t>Overview of H.R. 1</a:t>
            </a:r>
          </a:p>
          <a:p>
            <a:pPr marL="342900" indent="-342900">
              <a:buFont typeface="Arial" panose="020B0604020202020204" pitchFamily="34" charset="0"/>
              <a:buChar char="•"/>
            </a:pPr>
            <a:r>
              <a:rPr lang="en-US" sz="3200" dirty="0"/>
              <a:t>Medi-Cal &amp; Indigent Healthcare Impacts</a:t>
            </a:r>
          </a:p>
          <a:p>
            <a:pPr marL="342900" indent="-342900">
              <a:buFont typeface="Arial" panose="020B0604020202020204" pitchFamily="34" charset="0"/>
              <a:buChar char="•"/>
            </a:pPr>
            <a:r>
              <a:rPr lang="en-US" sz="3200" dirty="0"/>
              <a:t>CalFresh/Food Insecurity Impacts</a:t>
            </a:r>
          </a:p>
          <a:p>
            <a:pPr marL="342900" indent="-342900">
              <a:buFont typeface="Arial" panose="020B0604020202020204" pitchFamily="34" charset="0"/>
              <a:buChar char="•"/>
            </a:pPr>
            <a:r>
              <a:rPr lang="en-US" sz="3200" dirty="0"/>
              <a:t>Potential County Mitigation Strategies</a:t>
            </a:r>
          </a:p>
        </p:txBody>
      </p:sp>
    </p:spTree>
    <p:extLst>
      <p:ext uri="{BB962C8B-B14F-4D97-AF65-F5344CB8AC3E}">
        <p14:creationId xmlns:p14="http://schemas.microsoft.com/office/powerpoint/2010/main" val="79931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AB158E-F42D-5D8E-635B-7A5F4C84D775}"/>
              </a:ext>
              <a:ext uri="{C183D7F6-B498-43B3-948B-1728B52AA6E4}">
                <adec:decorative xmlns:adec="http://schemas.microsoft.com/office/drawing/2017/decorative" val="1"/>
              </a:ext>
            </a:extLst>
          </p:cNvPr>
          <p:cNvSpPr/>
          <p:nvPr/>
        </p:nvSpPr>
        <p:spPr>
          <a:xfrm>
            <a:off x="0" y="0"/>
            <a:ext cx="12192000" cy="1573306"/>
          </a:xfrm>
          <a:prstGeom prst="rect">
            <a:avLst/>
          </a:prstGeom>
          <a:solidFill>
            <a:srgbClr val="003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8D4131-6962-998F-F133-B6D8ABE8FBDB}"/>
              </a:ext>
            </a:extLst>
          </p:cNvPr>
          <p:cNvSpPr>
            <a:spLocks noGrp="1"/>
          </p:cNvSpPr>
          <p:nvPr>
            <p:ph type="title"/>
          </p:nvPr>
        </p:nvSpPr>
        <p:spPr/>
        <p:txBody>
          <a:bodyPr/>
          <a:lstStyle/>
          <a:p>
            <a:r>
              <a:rPr lang="en-US" dirty="0">
                <a:solidFill>
                  <a:schemeClr val="bg1"/>
                </a:solidFill>
              </a:rPr>
              <a:t>Implementation Timeline</a:t>
            </a:r>
          </a:p>
        </p:txBody>
      </p:sp>
      <p:cxnSp>
        <p:nvCxnSpPr>
          <p:cNvPr id="8" name="Straight Connector 7">
            <a:extLst>
              <a:ext uri="{FF2B5EF4-FFF2-40B4-BE49-F238E27FC236}">
                <a16:creationId xmlns:a16="http://schemas.microsoft.com/office/drawing/2014/main" id="{BEFC4EEB-7E58-738A-A4CD-ED80ADB623C3}"/>
              </a:ext>
              <a:ext uri="{C183D7F6-B498-43B3-948B-1728B52AA6E4}">
                <adec:decorative xmlns:adec="http://schemas.microsoft.com/office/drawing/2017/decorative" val="1"/>
              </a:ext>
            </a:extLst>
          </p:cNvPr>
          <p:cNvCxnSpPr>
            <a:cxnSpLocks/>
          </p:cNvCxnSpPr>
          <p:nvPr/>
        </p:nvCxnSpPr>
        <p:spPr>
          <a:xfrm>
            <a:off x="0" y="1573306"/>
            <a:ext cx="12192000" cy="0"/>
          </a:xfrm>
          <a:prstGeom prst="line">
            <a:avLst/>
          </a:prstGeom>
          <a:ln w="73025">
            <a:solidFill>
              <a:srgbClr val="C7A553"/>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05E5AF1A-B396-230D-C9CD-D7B2B464E753}"/>
              </a:ext>
            </a:extLst>
          </p:cNvPr>
          <p:cNvSpPr>
            <a:spLocks noGrp="1"/>
          </p:cNvSpPr>
          <p:nvPr>
            <p:ph type="sldNum" sz="quarter" idx="12"/>
          </p:nvPr>
        </p:nvSpPr>
        <p:spPr/>
        <p:txBody>
          <a:bodyPr/>
          <a:lstStyle/>
          <a:p>
            <a:fld id="{51881F15-39FD-9241-9C38-F8E9B8F9C8D7}" type="slidenum">
              <a:rPr lang="en-US" smtClean="0"/>
              <a:t>3</a:t>
            </a:fld>
            <a:endParaRPr lang="en-US" dirty="0"/>
          </a:p>
        </p:txBody>
      </p:sp>
      <p:pic>
        <p:nvPicPr>
          <p:cNvPr id="5" name="Picture 4" descr="A timeline chart showing the timing of changes required by the HR 1 bill:&#10;Changes to Provider Tax will have two changes, with a lower revenue limit starting in October 2026 and the start of reductions to existing manages care provider payments in 2027.&#10;Changes for Adults will have two changes, with community engagement and redetermination requirements going into effect in 2026 and new cost sharing requirements going into effect in October 2028&#10;Changes for Immigrants include a lower federal match and an expanded Unsatisfactory Immigration Status definition in October 2026&#10;Other changes include a prohibition on certain family planning providers in July 2025, the expansion of the Rural Health Transformation program in October 2025, and new long-term care home equity limits in January 2027.">
            <a:extLst>
              <a:ext uri="{FF2B5EF4-FFF2-40B4-BE49-F238E27FC236}">
                <a16:creationId xmlns:a16="http://schemas.microsoft.com/office/drawing/2014/main" id="{48378AB5-B6B9-ABD1-CBB1-A9DC64953EA7}"/>
              </a:ext>
            </a:extLst>
          </p:cNvPr>
          <p:cNvPicPr>
            <a:picLocks noChangeAspect="1"/>
          </p:cNvPicPr>
          <p:nvPr/>
        </p:nvPicPr>
        <p:blipFill>
          <a:blip r:embed="rId3"/>
          <a:stretch>
            <a:fillRect/>
          </a:stretch>
        </p:blipFill>
        <p:spPr>
          <a:xfrm>
            <a:off x="1653411" y="1692275"/>
            <a:ext cx="8885178" cy="5029200"/>
          </a:xfrm>
          <a:prstGeom prst="rect">
            <a:avLst/>
          </a:prstGeom>
        </p:spPr>
      </p:pic>
    </p:spTree>
    <p:extLst>
      <p:ext uri="{BB962C8B-B14F-4D97-AF65-F5344CB8AC3E}">
        <p14:creationId xmlns:p14="http://schemas.microsoft.com/office/powerpoint/2010/main" val="2202957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AB158E-F42D-5D8E-635B-7A5F4C84D775}"/>
              </a:ext>
              <a:ext uri="{C183D7F6-B498-43B3-948B-1728B52AA6E4}">
                <adec:decorative xmlns:adec="http://schemas.microsoft.com/office/drawing/2017/decorative" val="1"/>
              </a:ext>
            </a:extLst>
          </p:cNvPr>
          <p:cNvSpPr/>
          <p:nvPr/>
        </p:nvSpPr>
        <p:spPr>
          <a:xfrm>
            <a:off x="0" y="0"/>
            <a:ext cx="12192000" cy="1573306"/>
          </a:xfrm>
          <a:prstGeom prst="rect">
            <a:avLst/>
          </a:prstGeom>
          <a:solidFill>
            <a:srgbClr val="003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8D4131-6962-998F-F133-B6D8ABE8FBDB}"/>
              </a:ext>
            </a:extLst>
          </p:cNvPr>
          <p:cNvSpPr>
            <a:spLocks noGrp="1"/>
          </p:cNvSpPr>
          <p:nvPr>
            <p:ph type="title"/>
          </p:nvPr>
        </p:nvSpPr>
        <p:spPr/>
        <p:txBody>
          <a:bodyPr/>
          <a:lstStyle/>
          <a:p>
            <a:r>
              <a:rPr lang="en-US" dirty="0">
                <a:solidFill>
                  <a:srgbClr val="C7A553"/>
                </a:solidFill>
              </a:rPr>
              <a:t>IMPACT – HEALTH CARE COVERAGE</a:t>
            </a:r>
          </a:p>
        </p:txBody>
      </p:sp>
      <p:cxnSp>
        <p:nvCxnSpPr>
          <p:cNvPr id="8" name="Straight Connector 7">
            <a:extLst>
              <a:ext uri="{FF2B5EF4-FFF2-40B4-BE49-F238E27FC236}">
                <a16:creationId xmlns:a16="http://schemas.microsoft.com/office/drawing/2014/main" id="{BEFC4EEB-7E58-738A-A4CD-ED80ADB623C3}"/>
              </a:ext>
              <a:ext uri="{C183D7F6-B498-43B3-948B-1728B52AA6E4}">
                <adec:decorative xmlns:adec="http://schemas.microsoft.com/office/drawing/2017/decorative" val="1"/>
              </a:ext>
            </a:extLst>
          </p:cNvPr>
          <p:cNvCxnSpPr>
            <a:cxnSpLocks/>
          </p:cNvCxnSpPr>
          <p:nvPr/>
        </p:nvCxnSpPr>
        <p:spPr>
          <a:xfrm>
            <a:off x="0" y="1573306"/>
            <a:ext cx="12192000" cy="0"/>
          </a:xfrm>
          <a:prstGeom prst="line">
            <a:avLst/>
          </a:prstGeom>
          <a:ln w="73025">
            <a:solidFill>
              <a:srgbClr val="C7A553"/>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F974CCEC-788B-3E8E-2AC0-D47416FAEE82}"/>
              </a:ext>
            </a:extLst>
          </p:cNvPr>
          <p:cNvSpPr>
            <a:spLocks noGrp="1"/>
          </p:cNvSpPr>
          <p:nvPr>
            <p:ph type="sldNum" sz="quarter" idx="12"/>
          </p:nvPr>
        </p:nvSpPr>
        <p:spPr/>
        <p:txBody>
          <a:bodyPr/>
          <a:lstStyle/>
          <a:p>
            <a:fld id="{51881F15-39FD-9241-9C38-F8E9B8F9C8D7}" type="slidenum">
              <a:rPr lang="en-US" smtClean="0"/>
              <a:t>4</a:t>
            </a:fld>
            <a:endParaRPr lang="en-US" dirty="0"/>
          </a:p>
        </p:txBody>
      </p:sp>
      <p:graphicFrame>
        <p:nvGraphicFramePr>
          <p:cNvPr id="5" name="Table 4">
            <a:extLst>
              <a:ext uri="{FF2B5EF4-FFF2-40B4-BE49-F238E27FC236}">
                <a16:creationId xmlns:a16="http://schemas.microsoft.com/office/drawing/2014/main" id="{0C22C12D-7AA9-1307-040C-90FFA865F8C2}"/>
              </a:ext>
            </a:extLst>
          </p:cNvPr>
          <p:cNvGraphicFramePr>
            <a:graphicFrameLocks noGrp="1"/>
          </p:cNvGraphicFramePr>
          <p:nvPr>
            <p:extLst>
              <p:ext uri="{D42A27DB-BD31-4B8C-83A1-F6EECF244321}">
                <p14:modId xmlns:p14="http://schemas.microsoft.com/office/powerpoint/2010/main" val="2056762388"/>
              </p:ext>
            </p:extLst>
          </p:nvPr>
        </p:nvGraphicFramePr>
        <p:xfrm>
          <a:off x="838200" y="1690689"/>
          <a:ext cx="10787310" cy="4686815"/>
        </p:xfrm>
        <a:graphic>
          <a:graphicData uri="http://schemas.openxmlformats.org/drawingml/2006/table">
            <a:tbl>
              <a:tblPr firstRow="1" firstCol="1" bandRow="1">
                <a:tableStyleId>{5C22544A-7EE6-4342-B048-85BDC9FD1C3A}</a:tableStyleId>
              </a:tblPr>
              <a:tblGrid>
                <a:gridCol w="3469201">
                  <a:extLst>
                    <a:ext uri="{9D8B030D-6E8A-4147-A177-3AD203B41FA5}">
                      <a16:colId xmlns:a16="http://schemas.microsoft.com/office/drawing/2014/main" val="3414990024"/>
                    </a:ext>
                  </a:extLst>
                </a:gridCol>
                <a:gridCol w="5314077">
                  <a:extLst>
                    <a:ext uri="{9D8B030D-6E8A-4147-A177-3AD203B41FA5}">
                      <a16:colId xmlns:a16="http://schemas.microsoft.com/office/drawing/2014/main" val="2683175725"/>
                    </a:ext>
                  </a:extLst>
                </a:gridCol>
                <a:gridCol w="2004032">
                  <a:extLst>
                    <a:ext uri="{9D8B030D-6E8A-4147-A177-3AD203B41FA5}">
                      <a16:colId xmlns:a16="http://schemas.microsoft.com/office/drawing/2014/main" val="1349042197"/>
                    </a:ext>
                  </a:extLst>
                </a:gridCol>
              </a:tblGrid>
              <a:tr h="294122">
                <a:tc>
                  <a:txBody>
                    <a:bodyPr/>
                    <a:lstStyle/>
                    <a:p>
                      <a:pPr marL="0" marR="0">
                        <a:lnSpc>
                          <a:spcPct val="107000"/>
                        </a:lnSpc>
                        <a:spcBef>
                          <a:spcPts val="0"/>
                        </a:spcBef>
                        <a:spcAft>
                          <a:spcPts val="0"/>
                        </a:spcAft>
                      </a:pPr>
                      <a:r>
                        <a:rPr lang="en-US" sz="1600" kern="100" dirty="0">
                          <a:solidFill>
                            <a:sysClr val="windowText" lastClr="000000"/>
                          </a:solidFill>
                          <a:effectLst/>
                        </a:rPr>
                        <a:t>Topic</a:t>
                      </a:r>
                      <a:endParaRPr lang="en-US" sz="1600" kern="100" dirty="0">
                        <a:solidFill>
                          <a:sysClr val="windowText" lastClr="000000"/>
                        </a:solidFill>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nchor="ctr">
                    <a:solidFill>
                      <a:srgbClr val="C7A553"/>
                    </a:solidFill>
                  </a:tcPr>
                </a:tc>
                <a:tc>
                  <a:txBody>
                    <a:bodyPr/>
                    <a:lstStyle/>
                    <a:p>
                      <a:pPr marL="0" marR="0">
                        <a:lnSpc>
                          <a:spcPct val="107000"/>
                        </a:lnSpc>
                        <a:spcBef>
                          <a:spcPts val="0"/>
                        </a:spcBef>
                        <a:spcAft>
                          <a:spcPts val="0"/>
                        </a:spcAft>
                      </a:pPr>
                      <a:r>
                        <a:rPr lang="en-US" sz="1600" kern="100" dirty="0">
                          <a:solidFill>
                            <a:sysClr val="windowText" lastClr="000000"/>
                          </a:solidFill>
                          <a:effectLst/>
                        </a:rPr>
                        <a:t>Description</a:t>
                      </a:r>
                      <a:endParaRPr lang="en-US" sz="1600" kern="100" dirty="0">
                        <a:solidFill>
                          <a:sysClr val="windowText" lastClr="000000"/>
                        </a:solidFill>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nchor="ctr">
                    <a:solidFill>
                      <a:srgbClr val="C7A553"/>
                    </a:solidFill>
                  </a:tcPr>
                </a:tc>
                <a:tc>
                  <a:txBody>
                    <a:bodyPr/>
                    <a:lstStyle/>
                    <a:p>
                      <a:pPr marL="0" marR="0">
                        <a:lnSpc>
                          <a:spcPct val="107000"/>
                        </a:lnSpc>
                        <a:spcBef>
                          <a:spcPts val="0"/>
                        </a:spcBef>
                        <a:spcAft>
                          <a:spcPts val="0"/>
                        </a:spcAft>
                      </a:pPr>
                      <a:r>
                        <a:rPr lang="en-US" sz="1600" kern="100" dirty="0">
                          <a:solidFill>
                            <a:sysClr val="windowText" lastClr="000000"/>
                          </a:solidFill>
                          <a:effectLst/>
                        </a:rPr>
                        <a:t>Starting Date</a:t>
                      </a:r>
                      <a:endParaRPr lang="en-US" sz="1600" kern="100" dirty="0">
                        <a:solidFill>
                          <a:sysClr val="windowText" lastClr="000000"/>
                        </a:solidFill>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nchor="ctr">
                    <a:solidFill>
                      <a:srgbClr val="C7A553"/>
                    </a:solidFill>
                  </a:tcPr>
                </a:tc>
                <a:extLst>
                  <a:ext uri="{0D108BD9-81ED-4DB2-BD59-A6C34878D82A}">
                    <a16:rowId xmlns:a16="http://schemas.microsoft.com/office/drawing/2014/main" val="2068324975"/>
                  </a:ext>
                </a:extLst>
              </a:tr>
              <a:tr h="294122">
                <a:tc>
                  <a:txBody>
                    <a:bodyPr/>
                    <a:lstStyle/>
                    <a:p>
                      <a:pPr marL="0" marR="0">
                        <a:lnSpc>
                          <a:spcPct val="107000"/>
                        </a:lnSpc>
                        <a:spcBef>
                          <a:spcPts val="0"/>
                        </a:spcBef>
                        <a:spcAft>
                          <a:spcPts val="0"/>
                        </a:spcAft>
                      </a:pPr>
                      <a:r>
                        <a:rPr lang="en-US" sz="1600" kern="100" dirty="0">
                          <a:solidFill>
                            <a:sysClr val="windowText" lastClr="000000"/>
                          </a:solidFill>
                          <a:effectLst/>
                        </a:rPr>
                        <a:t>Adults in Medi-Cal</a:t>
                      </a:r>
                      <a:endParaRPr lang="en-US" sz="1600" kern="100" dirty="0">
                        <a:solidFill>
                          <a:sysClr val="windowText" lastClr="000000"/>
                        </a:solidFill>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nchor="ctr">
                    <a:solidFill>
                      <a:srgbClr val="C7A553"/>
                    </a:solidFill>
                  </a:tcPr>
                </a:tc>
                <a:tc>
                  <a:txBody>
                    <a:bodyPr/>
                    <a:lstStyle/>
                    <a:p>
                      <a:endParaRPr lang="en-US" dirty="0"/>
                    </a:p>
                  </a:txBody>
                  <a:tcPr marL="68580" marR="68580" marT="0" marB="0" anchor="ctr">
                    <a:solidFill>
                      <a:srgbClr val="C7A553"/>
                    </a:solidFill>
                  </a:tcPr>
                </a:tc>
                <a:tc>
                  <a:txBody>
                    <a:bodyPr/>
                    <a:lstStyle/>
                    <a:p>
                      <a:endParaRPr lang="en-US" dirty="0"/>
                    </a:p>
                  </a:txBody>
                  <a:tcPr marL="68580" marR="68580" marT="0" marB="0" anchor="ctr">
                    <a:solidFill>
                      <a:srgbClr val="C7A553"/>
                    </a:solidFill>
                  </a:tcPr>
                </a:tc>
                <a:extLst>
                  <a:ext uri="{0D108BD9-81ED-4DB2-BD59-A6C34878D82A}">
                    <a16:rowId xmlns:a16="http://schemas.microsoft.com/office/drawing/2014/main" val="273457826"/>
                  </a:ext>
                </a:extLst>
              </a:tr>
              <a:tr h="603235">
                <a:tc>
                  <a:txBody>
                    <a:bodyPr/>
                    <a:lstStyle/>
                    <a:p>
                      <a:pPr marL="0" marR="0">
                        <a:lnSpc>
                          <a:spcPct val="107000"/>
                        </a:lnSpc>
                        <a:spcBef>
                          <a:spcPts val="0"/>
                        </a:spcBef>
                        <a:spcAft>
                          <a:spcPts val="0"/>
                        </a:spcAft>
                      </a:pPr>
                      <a:r>
                        <a:rPr lang="en-US" sz="1600" b="0" kern="100" dirty="0">
                          <a:solidFill>
                            <a:sysClr val="windowText" lastClr="000000"/>
                          </a:solidFill>
                          <a:effectLst/>
                        </a:rPr>
                        <a:t>Community Engagement</a:t>
                      </a:r>
                      <a:endParaRPr lang="en-US" sz="1600" b="0" kern="100" dirty="0">
                        <a:solidFill>
                          <a:sysClr val="windowText" lastClr="000000"/>
                        </a:solidFill>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nchor="ctr">
                    <a:solidFill>
                      <a:srgbClr val="F0E7D0"/>
                    </a:solidFill>
                  </a:tcPr>
                </a:tc>
                <a:tc>
                  <a:txBody>
                    <a:bodyPr/>
                    <a:lstStyle/>
                    <a:p>
                      <a:pPr marL="0" marR="0">
                        <a:lnSpc>
                          <a:spcPct val="107000"/>
                        </a:lnSpc>
                        <a:spcBef>
                          <a:spcPts val="0"/>
                        </a:spcBef>
                        <a:spcAft>
                          <a:spcPts val="0"/>
                        </a:spcAft>
                      </a:pPr>
                      <a:r>
                        <a:rPr lang="en-US" sz="1600" kern="100" dirty="0">
                          <a:effectLst/>
                        </a:rPr>
                        <a:t>Requires most able-bodied adults to work, study, or complete community service</a:t>
                      </a:r>
                      <a:endParaRPr lang="en-US" sz="1600" kern="100" dirty="0">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nchor="ctr">
                    <a:solidFill>
                      <a:srgbClr val="F0E7D0"/>
                    </a:solidFill>
                  </a:tcPr>
                </a:tc>
                <a:tc>
                  <a:txBody>
                    <a:bodyPr/>
                    <a:lstStyle/>
                    <a:p>
                      <a:pPr marL="0" marR="0">
                        <a:lnSpc>
                          <a:spcPct val="107000"/>
                        </a:lnSpc>
                        <a:spcBef>
                          <a:spcPts val="0"/>
                        </a:spcBef>
                        <a:spcAft>
                          <a:spcPts val="0"/>
                        </a:spcAft>
                      </a:pPr>
                      <a:r>
                        <a:rPr lang="en-US" sz="1600" kern="100" dirty="0">
                          <a:effectLst/>
                        </a:rPr>
                        <a:t>January 2027</a:t>
                      </a:r>
                      <a:endParaRPr lang="en-US" sz="1600" kern="100" dirty="0">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nchor="ctr">
                    <a:solidFill>
                      <a:srgbClr val="F0E7D0"/>
                    </a:solidFill>
                  </a:tcPr>
                </a:tc>
                <a:extLst>
                  <a:ext uri="{0D108BD9-81ED-4DB2-BD59-A6C34878D82A}">
                    <a16:rowId xmlns:a16="http://schemas.microsoft.com/office/drawing/2014/main" val="2463817187"/>
                  </a:ext>
                </a:extLst>
              </a:tr>
              <a:tr h="603235">
                <a:tc>
                  <a:txBody>
                    <a:bodyPr/>
                    <a:lstStyle/>
                    <a:p>
                      <a:pPr marL="0" marR="0">
                        <a:lnSpc>
                          <a:spcPct val="107000"/>
                        </a:lnSpc>
                        <a:spcBef>
                          <a:spcPts val="0"/>
                        </a:spcBef>
                        <a:spcAft>
                          <a:spcPts val="0"/>
                        </a:spcAft>
                      </a:pPr>
                      <a:r>
                        <a:rPr lang="en-US" sz="1600" b="0" kern="100" dirty="0">
                          <a:solidFill>
                            <a:sysClr val="windowText" lastClr="000000"/>
                          </a:solidFill>
                          <a:effectLst/>
                        </a:rPr>
                        <a:t>Redetermination Frequency</a:t>
                      </a:r>
                      <a:endParaRPr lang="en-US" sz="1600" b="0" kern="100" dirty="0">
                        <a:solidFill>
                          <a:sysClr val="windowText" lastClr="000000"/>
                        </a:solidFill>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nchor="ctr">
                    <a:solidFill>
                      <a:srgbClr val="E5D5AD"/>
                    </a:solidFill>
                  </a:tcPr>
                </a:tc>
                <a:tc>
                  <a:txBody>
                    <a:bodyPr/>
                    <a:lstStyle/>
                    <a:p>
                      <a:pPr marL="0" marR="0">
                        <a:lnSpc>
                          <a:spcPct val="107000"/>
                        </a:lnSpc>
                        <a:spcBef>
                          <a:spcPts val="0"/>
                        </a:spcBef>
                        <a:spcAft>
                          <a:spcPts val="0"/>
                        </a:spcAft>
                      </a:pPr>
                      <a:r>
                        <a:rPr lang="en-US" sz="1600" kern="100" dirty="0">
                          <a:effectLst/>
                        </a:rPr>
                        <a:t>Increased frequency of eligibility redeterminations for childless adults</a:t>
                      </a:r>
                      <a:endParaRPr lang="en-US" sz="1600" kern="100" dirty="0">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nchor="ctr">
                    <a:solidFill>
                      <a:srgbClr val="E5D5AD"/>
                    </a:solidFill>
                  </a:tcPr>
                </a:tc>
                <a:tc>
                  <a:txBody>
                    <a:bodyPr/>
                    <a:lstStyle/>
                    <a:p>
                      <a:pPr marL="0" marR="0">
                        <a:lnSpc>
                          <a:spcPct val="107000"/>
                        </a:lnSpc>
                        <a:spcBef>
                          <a:spcPts val="0"/>
                        </a:spcBef>
                        <a:spcAft>
                          <a:spcPts val="0"/>
                        </a:spcAft>
                      </a:pPr>
                      <a:r>
                        <a:rPr lang="en-US" sz="1600" kern="100" dirty="0">
                          <a:effectLst/>
                        </a:rPr>
                        <a:t>January 2027</a:t>
                      </a:r>
                      <a:endParaRPr lang="en-US" sz="1600" kern="100" dirty="0">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nchor="ctr">
                    <a:solidFill>
                      <a:srgbClr val="E5D5AD"/>
                    </a:solidFill>
                  </a:tcPr>
                </a:tc>
                <a:extLst>
                  <a:ext uri="{0D108BD9-81ED-4DB2-BD59-A6C34878D82A}">
                    <a16:rowId xmlns:a16="http://schemas.microsoft.com/office/drawing/2014/main" val="400863162"/>
                  </a:ext>
                </a:extLst>
              </a:tr>
              <a:tr h="603235">
                <a:tc>
                  <a:txBody>
                    <a:bodyPr/>
                    <a:lstStyle/>
                    <a:p>
                      <a:pPr marL="0" marR="0">
                        <a:lnSpc>
                          <a:spcPct val="107000"/>
                        </a:lnSpc>
                        <a:spcBef>
                          <a:spcPts val="0"/>
                        </a:spcBef>
                        <a:spcAft>
                          <a:spcPts val="0"/>
                        </a:spcAft>
                      </a:pPr>
                      <a:r>
                        <a:rPr lang="en-US" sz="1600" b="0" kern="100" dirty="0">
                          <a:solidFill>
                            <a:sysClr val="windowText" lastClr="000000"/>
                          </a:solidFill>
                          <a:effectLst/>
                        </a:rPr>
                        <a:t>Cost Sharing</a:t>
                      </a:r>
                      <a:endParaRPr lang="en-US" sz="1600" b="0" kern="100" dirty="0">
                        <a:solidFill>
                          <a:sysClr val="windowText" lastClr="000000"/>
                        </a:solidFill>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nchor="ctr">
                    <a:solidFill>
                      <a:srgbClr val="F0E7D0"/>
                    </a:solidFill>
                  </a:tcPr>
                </a:tc>
                <a:tc>
                  <a:txBody>
                    <a:bodyPr/>
                    <a:lstStyle/>
                    <a:p>
                      <a:pPr marL="0" marR="0">
                        <a:lnSpc>
                          <a:spcPct val="107000"/>
                        </a:lnSpc>
                        <a:spcBef>
                          <a:spcPts val="0"/>
                        </a:spcBef>
                        <a:spcAft>
                          <a:spcPts val="0"/>
                        </a:spcAft>
                      </a:pPr>
                      <a:r>
                        <a:rPr lang="en-US" sz="1600" kern="100" dirty="0">
                          <a:effectLst/>
                        </a:rPr>
                        <a:t>Requires state to impose cost-sharing on higher-income childless adults</a:t>
                      </a:r>
                      <a:endParaRPr lang="en-US" sz="1600" kern="100" dirty="0">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nchor="ctr">
                    <a:solidFill>
                      <a:srgbClr val="F0E7D0"/>
                    </a:solidFill>
                  </a:tcPr>
                </a:tc>
                <a:tc>
                  <a:txBody>
                    <a:bodyPr/>
                    <a:lstStyle/>
                    <a:p>
                      <a:pPr marL="0" marR="0">
                        <a:lnSpc>
                          <a:spcPct val="107000"/>
                        </a:lnSpc>
                        <a:spcBef>
                          <a:spcPts val="0"/>
                        </a:spcBef>
                        <a:spcAft>
                          <a:spcPts val="0"/>
                        </a:spcAft>
                      </a:pPr>
                      <a:r>
                        <a:rPr lang="en-US" sz="1600" kern="100" dirty="0">
                          <a:effectLst/>
                        </a:rPr>
                        <a:t>October 2028</a:t>
                      </a:r>
                      <a:endParaRPr lang="en-US" sz="1600" kern="100" dirty="0">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nchor="ctr">
                    <a:solidFill>
                      <a:srgbClr val="F0E7D0"/>
                    </a:solidFill>
                  </a:tcPr>
                </a:tc>
                <a:extLst>
                  <a:ext uri="{0D108BD9-81ED-4DB2-BD59-A6C34878D82A}">
                    <a16:rowId xmlns:a16="http://schemas.microsoft.com/office/drawing/2014/main" val="2097199368"/>
                  </a:ext>
                </a:extLst>
              </a:tr>
              <a:tr h="487987">
                <a:tc>
                  <a:txBody>
                    <a:bodyPr/>
                    <a:lstStyle/>
                    <a:p>
                      <a:pPr marL="0" marR="0">
                        <a:lnSpc>
                          <a:spcPct val="107000"/>
                        </a:lnSpc>
                        <a:spcBef>
                          <a:spcPts val="0"/>
                        </a:spcBef>
                        <a:spcAft>
                          <a:spcPts val="0"/>
                        </a:spcAft>
                      </a:pPr>
                      <a:r>
                        <a:rPr lang="en-US" sz="1600" kern="100" dirty="0">
                          <a:solidFill>
                            <a:sysClr val="windowText" lastClr="000000"/>
                          </a:solidFill>
                          <a:effectLst/>
                        </a:rPr>
                        <a:t>People with Unsatisfactory Immigration Status in Medi-Cal</a:t>
                      </a:r>
                      <a:endParaRPr lang="en-US" sz="1600" kern="100" dirty="0">
                        <a:solidFill>
                          <a:sysClr val="windowText" lastClr="000000"/>
                        </a:solidFill>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nchor="ctr">
                    <a:solidFill>
                      <a:srgbClr val="C7A553"/>
                    </a:solidFill>
                  </a:tcPr>
                </a:tc>
                <a:tc>
                  <a:txBody>
                    <a:bodyPr/>
                    <a:lstStyle/>
                    <a:p>
                      <a:endParaRPr lang="en-US" dirty="0"/>
                    </a:p>
                  </a:txBody>
                  <a:tcPr marL="68580" marR="68580" marT="0" marB="0" anchor="ctr">
                    <a:solidFill>
                      <a:srgbClr val="C7A553"/>
                    </a:solidFill>
                  </a:tcPr>
                </a:tc>
                <a:tc>
                  <a:txBody>
                    <a:bodyPr/>
                    <a:lstStyle/>
                    <a:p>
                      <a:endParaRPr lang="en-US" dirty="0"/>
                    </a:p>
                  </a:txBody>
                  <a:tcPr marL="68580" marR="68580" marT="0" marB="0" anchor="ctr">
                    <a:solidFill>
                      <a:srgbClr val="C7A553"/>
                    </a:solidFill>
                  </a:tcPr>
                </a:tc>
                <a:extLst>
                  <a:ext uri="{0D108BD9-81ED-4DB2-BD59-A6C34878D82A}">
                    <a16:rowId xmlns:a16="http://schemas.microsoft.com/office/drawing/2014/main" val="351046937"/>
                  </a:ext>
                </a:extLst>
              </a:tr>
              <a:tr h="294122">
                <a:tc>
                  <a:txBody>
                    <a:bodyPr/>
                    <a:lstStyle/>
                    <a:p>
                      <a:pPr marL="0" marR="0">
                        <a:lnSpc>
                          <a:spcPct val="107000"/>
                        </a:lnSpc>
                        <a:spcBef>
                          <a:spcPts val="0"/>
                        </a:spcBef>
                        <a:spcAft>
                          <a:spcPts val="0"/>
                        </a:spcAft>
                      </a:pPr>
                      <a:r>
                        <a:rPr lang="en-US" sz="1600" b="0" kern="100" dirty="0">
                          <a:solidFill>
                            <a:sysClr val="windowText" lastClr="000000"/>
                          </a:solidFill>
                          <a:effectLst/>
                        </a:rPr>
                        <a:t>Medicaid eligibility</a:t>
                      </a:r>
                      <a:endParaRPr lang="en-US" sz="1600" b="0" kern="100" dirty="0">
                        <a:solidFill>
                          <a:sysClr val="windowText" lastClr="000000"/>
                        </a:solidFill>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nchor="ctr">
                    <a:solidFill>
                      <a:srgbClr val="F0E7D0"/>
                    </a:solidFill>
                  </a:tcPr>
                </a:tc>
                <a:tc>
                  <a:txBody>
                    <a:bodyPr/>
                    <a:lstStyle/>
                    <a:p>
                      <a:pPr marL="0" marR="0">
                        <a:lnSpc>
                          <a:spcPct val="107000"/>
                        </a:lnSpc>
                        <a:spcBef>
                          <a:spcPts val="0"/>
                        </a:spcBef>
                        <a:spcAft>
                          <a:spcPts val="0"/>
                        </a:spcAft>
                      </a:pPr>
                      <a:r>
                        <a:rPr lang="en-US" sz="1600" kern="100" dirty="0">
                          <a:effectLst/>
                        </a:rPr>
                        <a:t>Narrows eligibility for noncitizens</a:t>
                      </a:r>
                      <a:endParaRPr lang="en-US" sz="1600" kern="100" dirty="0">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nchor="ctr">
                    <a:solidFill>
                      <a:srgbClr val="F0E7D0"/>
                    </a:solidFill>
                  </a:tcPr>
                </a:tc>
                <a:tc>
                  <a:txBody>
                    <a:bodyPr/>
                    <a:lstStyle/>
                    <a:p>
                      <a:pPr marL="0" marR="0">
                        <a:lnSpc>
                          <a:spcPct val="107000"/>
                        </a:lnSpc>
                        <a:spcBef>
                          <a:spcPts val="0"/>
                        </a:spcBef>
                        <a:spcAft>
                          <a:spcPts val="0"/>
                        </a:spcAft>
                      </a:pPr>
                      <a:r>
                        <a:rPr lang="en-US" sz="1600" kern="100" dirty="0">
                          <a:effectLst/>
                        </a:rPr>
                        <a:t>October 2026</a:t>
                      </a:r>
                      <a:endParaRPr lang="en-US" sz="1600" kern="100" dirty="0">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nchor="ctr">
                    <a:solidFill>
                      <a:srgbClr val="F0E7D0"/>
                    </a:solidFill>
                  </a:tcPr>
                </a:tc>
                <a:extLst>
                  <a:ext uri="{0D108BD9-81ED-4DB2-BD59-A6C34878D82A}">
                    <a16:rowId xmlns:a16="http://schemas.microsoft.com/office/drawing/2014/main" val="1845550765"/>
                  </a:ext>
                </a:extLst>
              </a:tr>
              <a:tr h="294122">
                <a:tc>
                  <a:txBody>
                    <a:bodyPr/>
                    <a:lstStyle/>
                    <a:p>
                      <a:pPr marL="0" marR="0">
                        <a:lnSpc>
                          <a:spcPct val="107000"/>
                        </a:lnSpc>
                        <a:spcBef>
                          <a:spcPts val="0"/>
                        </a:spcBef>
                        <a:spcAft>
                          <a:spcPts val="0"/>
                        </a:spcAft>
                      </a:pPr>
                      <a:r>
                        <a:rPr lang="en-US" sz="1600" b="0" kern="100" dirty="0">
                          <a:solidFill>
                            <a:sysClr val="windowText" lastClr="000000"/>
                          </a:solidFill>
                          <a:effectLst/>
                        </a:rPr>
                        <a:t>Federal match</a:t>
                      </a:r>
                      <a:endParaRPr lang="en-US" sz="1600" b="0" kern="100" dirty="0">
                        <a:solidFill>
                          <a:sysClr val="windowText" lastClr="000000"/>
                        </a:solidFill>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nchor="ctr">
                    <a:solidFill>
                      <a:srgbClr val="E5D5AD"/>
                    </a:solidFill>
                  </a:tcPr>
                </a:tc>
                <a:tc>
                  <a:txBody>
                    <a:bodyPr/>
                    <a:lstStyle/>
                    <a:p>
                      <a:pPr marL="0" marR="0">
                        <a:lnSpc>
                          <a:spcPct val="107000"/>
                        </a:lnSpc>
                        <a:spcBef>
                          <a:spcPts val="0"/>
                        </a:spcBef>
                        <a:spcAft>
                          <a:spcPts val="0"/>
                        </a:spcAft>
                      </a:pPr>
                      <a:r>
                        <a:rPr lang="en-US" sz="1600" kern="100" dirty="0">
                          <a:effectLst/>
                        </a:rPr>
                        <a:t>Reduces federal match on emergency services</a:t>
                      </a:r>
                      <a:endParaRPr lang="en-US" sz="1600" kern="100" dirty="0">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nchor="ctr">
                    <a:solidFill>
                      <a:srgbClr val="E5D5AD"/>
                    </a:solidFill>
                  </a:tcPr>
                </a:tc>
                <a:tc>
                  <a:txBody>
                    <a:bodyPr/>
                    <a:lstStyle/>
                    <a:p>
                      <a:pPr marL="0" marR="0">
                        <a:lnSpc>
                          <a:spcPct val="107000"/>
                        </a:lnSpc>
                        <a:spcBef>
                          <a:spcPts val="0"/>
                        </a:spcBef>
                        <a:spcAft>
                          <a:spcPts val="0"/>
                        </a:spcAft>
                      </a:pPr>
                      <a:r>
                        <a:rPr lang="en-US" sz="1600" kern="100" dirty="0">
                          <a:effectLst/>
                        </a:rPr>
                        <a:t>October 2026</a:t>
                      </a:r>
                      <a:endParaRPr lang="en-US" sz="1600" kern="100" dirty="0">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nchor="ctr">
                    <a:solidFill>
                      <a:srgbClr val="E5D5AD"/>
                    </a:solidFill>
                  </a:tcPr>
                </a:tc>
                <a:extLst>
                  <a:ext uri="{0D108BD9-81ED-4DB2-BD59-A6C34878D82A}">
                    <a16:rowId xmlns:a16="http://schemas.microsoft.com/office/drawing/2014/main" val="3942368055"/>
                  </a:ext>
                </a:extLst>
              </a:tr>
              <a:tr h="294122">
                <a:tc>
                  <a:txBody>
                    <a:bodyPr/>
                    <a:lstStyle/>
                    <a:p>
                      <a:pPr marL="0" marR="0">
                        <a:lnSpc>
                          <a:spcPct val="107000"/>
                        </a:lnSpc>
                        <a:spcBef>
                          <a:spcPts val="0"/>
                        </a:spcBef>
                        <a:spcAft>
                          <a:spcPts val="0"/>
                        </a:spcAft>
                      </a:pPr>
                      <a:r>
                        <a:rPr lang="en-US" sz="1600" kern="100" dirty="0">
                          <a:solidFill>
                            <a:sysClr val="windowText" lastClr="000000"/>
                          </a:solidFill>
                          <a:effectLst/>
                        </a:rPr>
                        <a:t>People in Covered California</a:t>
                      </a:r>
                      <a:endParaRPr lang="en-US" sz="1600" kern="100" dirty="0">
                        <a:solidFill>
                          <a:sysClr val="windowText" lastClr="000000"/>
                        </a:solidFill>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nchor="ctr">
                    <a:solidFill>
                      <a:srgbClr val="C7A553"/>
                    </a:solidFill>
                  </a:tcPr>
                </a:tc>
                <a:tc>
                  <a:txBody>
                    <a:bodyPr/>
                    <a:lstStyle/>
                    <a:p>
                      <a:endParaRPr lang="en-US" dirty="0"/>
                    </a:p>
                  </a:txBody>
                  <a:tcPr marL="68580" marR="68580" marT="0" marB="0" anchor="ctr">
                    <a:solidFill>
                      <a:srgbClr val="C7A553"/>
                    </a:solidFill>
                  </a:tcPr>
                </a:tc>
                <a:tc>
                  <a:txBody>
                    <a:bodyPr/>
                    <a:lstStyle/>
                    <a:p>
                      <a:endParaRPr lang="en-US" dirty="0"/>
                    </a:p>
                  </a:txBody>
                  <a:tcPr marL="68580" marR="68580" marT="0" marB="0" anchor="ctr">
                    <a:solidFill>
                      <a:srgbClr val="C7A553"/>
                    </a:solidFill>
                  </a:tcPr>
                </a:tc>
                <a:extLst>
                  <a:ext uri="{0D108BD9-81ED-4DB2-BD59-A6C34878D82A}">
                    <a16:rowId xmlns:a16="http://schemas.microsoft.com/office/drawing/2014/main" val="2911782805"/>
                  </a:ext>
                </a:extLst>
              </a:tr>
              <a:tr h="294122">
                <a:tc>
                  <a:txBody>
                    <a:bodyPr/>
                    <a:lstStyle/>
                    <a:p>
                      <a:pPr marL="0" marR="0">
                        <a:lnSpc>
                          <a:spcPct val="107000"/>
                        </a:lnSpc>
                        <a:spcBef>
                          <a:spcPts val="0"/>
                        </a:spcBef>
                        <a:spcAft>
                          <a:spcPts val="0"/>
                        </a:spcAft>
                      </a:pPr>
                      <a:r>
                        <a:rPr lang="en-US" sz="1600" b="0" kern="100" dirty="0">
                          <a:solidFill>
                            <a:sysClr val="windowText" lastClr="000000"/>
                          </a:solidFill>
                          <a:effectLst/>
                        </a:rPr>
                        <a:t>Premium tax credits</a:t>
                      </a:r>
                      <a:endParaRPr lang="en-US" sz="1600" b="0" kern="100" dirty="0">
                        <a:solidFill>
                          <a:sysClr val="windowText" lastClr="000000"/>
                        </a:solidFill>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nchor="ctr">
                    <a:solidFill>
                      <a:srgbClr val="F0E7D0"/>
                    </a:solidFill>
                  </a:tcPr>
                </a:tc>
                <a:tc>
                  <a:txBody>
                    <a:bodyPr/>
                    <a:lstStyle/>
                    <a:p>
                      <a:pPr marL="0" marR="0">
                        <a:lnSpc>
                          <a:spcPct val="107000"/>
                        </a:lnSpc>
                        <a:spcBef>
                          <a:spcPts val="0"/>
                        </a:spcBef>
                        <a:spcAft>
                          <a:spcPts val="0"/>
                        </a:spcAft>
                      </a:pPr>
                      <a:r>
                        <a:rPr lang="en-US" sz="1600" kern="100" dirty="0">
                          <a:effectLst/>
                        </a:rPr>
                        <a:t>Narrows eligibility for noncitizens</a:t>
                      </a:r>
                      <a:endParaRPr lang="en-US" sz="1600" kern="100" dirty="0">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nchor="ctr">
                    <a:solidFill>
                      <a:srgbClr val="F0E7D0"/>
                    </a:solidFill>
                  </a:tcPr>
                </a:tc>
                <a:tc>
                  <a:txBody>
                    <a:bodyPr/>
                    <a:lstStyle/>
                    <a:p>
                      <a:pPr marL="0" marR="0">
                        <a:lnSpc>
                          <a:spcPct val="107000"/>
                        </a:lnSpc>
                        <a:spcBef>
                          <a:spcPts val="0"/>
                        </a:spcBef>
                        <a:spcAft>
                          <a:spcPts val="0"/>
                        </a:spcAft>
                      </a:pPr>
                      <a:r>
                        <a:rPr lang="en-US" sz="1600" kern="100" dirty="0">
                          <a:effectLst/>
                        </a:rPr>
                        <a:t>January 2027</a:t>
                      </a:r>
                      <a:endParaRPr lang="en-US" sz="1600" kern="100" dirty="0">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nchor="ctr">
                    <a:solidFill>
                      <a:srgbClr val="F0E7D0"/>
                    </a:solidFill>
                  </a:tcPr>
                </a:tc>
                <a:extLst>
                  <a:ext uri="{0D108BD9-81ED-4DB2-BD59-A6C34878D82A}">
                    <a16:rowId xmlns:a16="http://schemas.microsoft.com/office/drawing/2014/main" val="540907115"/>
                  </a:ext>
                </a:extLst>
              </a:tr>
              <a:tr h="603235">
                <a:tc>
                  <a:txBody>
                    <a:bodyPr/>
                    <a:lstStyle/>
                    <a:p>
                      <a:pPr marL="0" marR="0">
                        <a:lnSpc>
                          <a:spcPct val="107000"/>
                        </a:lnSpc>
                        <a:spcBef>
                          <a:spcPts val="0"/>
                        </a:spcBef>
                        <a:spcAft>
                          <a:spcPts val="0"/>
                        </a:spcAft>
                      </a:pPr>
                      <a:r>
                        <a:rPr lang="en-US" sz="1600" b="0" kern="100" dirty="0">
                          <a:solidFill>
                            <a:sysClr val="windowText" lastClr="000000"/>
                          </a:solidFill>
                          <a:effectLst/>
                        </a:rPr>
                        <a:t>Automatic re-enrollment</a:t>
                      </a:r>
                      <a:endParaRPr lang="en-US" sz="1600" b="0" kern="100" dirty="0">
                        <a:solidFill>
                          <a:sysClr val="windowText" lastClr="000000"/>
                        </a:solidFill>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nchor="ctr">
                    <a:solidFill>
                      <a:srgbClr val="E5D5AD"/>
                    </a:solidFill>
                  </a:tcPr>
                </a:tc>
                <a:tc>
                  <a:txBody>
                    <a:bodyPr/>
                    <a:lstStyle/>
                    <a:p>
                      <a:pPr marL="0" marR="0">
                        <a:lnSpc>
                          <a:spcPct val="107000"/>
                        </a:lnSpc>
                        <a:spcBef>
                          <a:spcPts val="0"/>
                        </a:spcBef>
                        <a:spcAft>
                          <a:spcPts val="0"/>
                        </a:spcAft>
                      </a:pPr>
                      <a:r>
                        <a:rPr lang="en-US" sz="1600" kern="100" dirty="0">
                          <a:effectLst/>
                        </a:rPr>
                        <a:t>Eliminates automatic re-enrollment for premium and cost-sharing subsidies</a:t>
                      </a:r>
                      <a:endParaRPr lang="en-US" sz="1600" kern="100" dirty="0">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nchor="ctr">
                    <a:solidFill>
                      <a:srgbClr val="E5D5AD"/>
                    </a:solidFill>
                  </a:tcPr>
                </a:tc>
                <a:tc>
                  <a:txBody>
                    <a:bodyPr/>
                    <a:lstStyle/>
                    <a:p>
                      <a:pPr marL="0" marR="0">
                        <a:lnSpc>
                          <a:spcPct val="107000"/>
                        </a:lnSpc>
                        <a:spcBef>
                          <a:spcPts val="0"/>
                        </a:spcBef>
                        <a:spcAft>
                          <a:spcPts val="0"/>
                        </a:spcAft>
                      </a:pPr>
                      <a:r>
                        <a:rPr lang="en-US" sz="1600" kern="100" dirty="0">
                          <a:effectLst/>
                        </a:rPr>
                        <a:t>January 2028</a:t>
                      </a:r>
                      <a:endParaRPr lang="en-US" sz="1600" kern="100" dirty="0">
                        <a:effectLst/>
                        <a:latin typeface="Gill Sans MT" panose="020B0502020104020203" pitchFamily="34" charset="0"/>
                        <a:ea typeface="Yu Gothic" panose="020B0400000000000000" pitchFamily="34" charset="-128"/>
                        <a:cs typeface="Arial" panose="020B0604020202020204" pitchFamily="34" charset="0"/>
                      </a:endParaRPr>
                    </a:p>
                  </a:txBody>
                  <a:tcPr marL="68580" marR="68580" marT="0" marB="0" anchor="ctr">
                    <a:solidFill>
                      <a:srgbClr val="E5D5AD"/>
                    </a:solidFill>
                  </a:tcPr>
                </a:tc>
                <a:extLst>
                  <a:ext uri="{0D108BD9-81ED-4DB2-BD59-A6C34878D82A}">
                    <a16:rowId xmlns:a16="http://schemas.microsoft.com/office/drawing/2014/main" val="810422879"/>
                  </a:ext>
                </a:extLst>
              </a:tr>
            </a:tbl>
          </a:graphicData>
        </a:graphic>
      </p:graphicFrame>
    </p:spTree>
    <p:extLst>
      <p:ext uri="{BB962C8B-B14F-4D97-AF65-F5344CB8AC3E}">
        <p14:creationId xmlns:p14="http://schemas.microsoft.com/office/powerpoint/2010/main" val="305665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AB158E-F42D-5D8E-635B-7A5F4C84D775}"/>
              </a:ext>
              <a:ext uri="{C183D7F6-B498-43B3-948B-1728B52AA6E4}">
                <adec:decorative xmlns:adec="http://schemas.microsoft.com/office/drawing/2017/decorative" val="1"/>
              </a:ext>
            </a:extLst>
          </p:cNvPr>
          <p:cNvSpPr/>
          <p:nvPr/>
        </p:nvSpPr>
        <p:spPr>
          <a:xfrm>
            <a:off x="0" y="0"/>
            <a:ext cx="12192000" cy="1573306"/>
          </a:xfrm>
          <a:prstGeom prst="rect">
            <a:avLst/>
          </a:prstGeom>
          <a:solidFill>
            <a:srgbClr val="003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8D4131-6962-998F-F133-B6D8ABE8FBDB}"/>
              </a:ext>
            </a:extLst>
          </p:cNvPr>
          <p:cNvSpPr>
            <a:spLocks noGrp="1"/>
          </p:cNvSpPr>
          <p:nvPr>
            <p:ph type="title"/>
          </p:nvPr>
        </p:nvSpPr>
        <p:spPr/>
        <p:txBody>
          <a:bodyPr/>
          <a:lstStyle/>
          <a:p>
            <a:r>
              <a:rPr lang="en-US" dirty="0">
                <a:solidFill>
                  <a:schemeClr val="bg1"/>
                </a:solidFill>
              </a:rPr>
              <a:t>Anticipated Sonoma County Impacts</a:t>
            </a:r>
          </a:p>
        </p:txBody>
      </p:sp>
      <p:cxnSp>
        <p:nvCxnSpPr>
          <p:cNvPr id="8" name="Straight Connector 7">
            <a:extLst>
              <a:ext uri="{FF2B5EF4-FFF2-40B4-BE49-F238E27FC236}">
                <a16:creationId xmlns:a16="http://schemas.microsoft.com/office/drawing/2014/main" id="{BEFC4EEB-7E58-738A-A4CD-ED80ADB623C3}"/>
              </a:ext>
              <a:ext uri="{C183D7F6-B498-43B3-948B-1728B52AA6E4}">
                <adec:decorative xmlns:adec="http://schemas.microsoft.com/office/drawing/2017/decorative" val="1"/>
              </a:ext>
            </a:extLst>
          </p:cNvPr>
          <p:cNvCxnSpPr>
            <a:cxnSpLocks/>
          </p:cNvCxnSpPr>
          <p:nvPr/>
        </p:nvCxnSpPr>
        <p:spPr>
          <a:xfrm>
            <a:off x="0" y="1573306"/>
            <a:ext cx="12192000" cy="0"/>
          </a:xfrm>
          <a:prstGeom prst="line">
            <a:avLst/>
          </a:prstGeom>
          <a:ln w="73025">
            <a:solidFill>
              <a:srgbClr val="C7A553"/>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B119BA7F-4044-C138-6A74-A798C115DB61}"/>
              </a:ext>
            </a:extLst>
          </p:cNvPr>
          <p:cNvSpPr>
            <a:spLocks noGrp="1"/>
          </p:cNvSpPr>
          <p:nvPr>
            <p:ph idx="1"/>
          </p:nvPr>
        </p:nvSpPr>
        <p:spPr>
          <a:xfrm>
            <a:off x="190500" y="1781189"/>
            <a:ext cx="4923367" cy="3837487"/>
          </a:xfrm>
        </p:spPr>
        <p:txBody>
          <a:bodyPr>
            <a:normAutofit/>
          </a:bodyPr>
          <a:lstStyle/>
          <a:p>
            <a:pPr marL="0" lvl="0" indent="0" defTabSz="711200">
              <a:lnSpc>
                <a:spcPct val="110000"/>
              </a:lnSpc>
              <a:spcBef>
                <a:spcPct val="0"/>
              </a:spcBef>
              <a:buNone/>
            </a:pPr>
            <a:r>
              <a:rPr lang="en-US" sz="2200" dirty="0">
                <a:latin typeface="Calibri" panose="020F0502020204030204" pitchFamily="34" charset="0"/>
                <a:ea typeface="Calibri" panose="020F0502020204030204" pitchFamily="34" charset="0"/>
                <a:cs typeface="Calibri" panose="020F0502020204030204" pitchFamily="34" charset="0"/>
              </a:rPr>
              <a:t>H.R. 1 changes eligibility requirements for Medi-Cal:</a:t>
            </a:r>
          </a:p>
          <a:p>
            <a:pPr lvl="1" defTabSz="711200">
              <a:lnSpc>
                <a:spcPct val="110000"/>
              </a:lnSpc>
              <a:spcBef>
                <a:spcPct val="0"/>
              </a:spcBef>
            </a:pPr>
            <a:r>
              <a:rPr lang="en-US" sz="2200" dirty="0">
                <a:latin typeface="Calibri" panose="020F0502020204030204" pitchFamily="34" charset="0"/>
                <a:ea typeface="Calibri" panose="020F0502020204030204" pitchFamily="34" charset="0"/>
                <a:cs typeface="Calibri" panose="020F0502020204030204" pitchFamily="34" charset="0"/>
              </a:rPr>
              <a:t>Increased work requirements</a:t>
            </a:r>
          </a:p>
          <a:p>
            <a:pPr lvl="1" defTabSz="711200">
              <a:lnSpc>
                <a:spcPct val="110000"/>
              </a:lnSpc>
              <a:spcBef>
                <a:spcPct val="0"/>
              </a:spcBef>
            </a:pPr>
            <a:r>
              <a:rPr lang="en-US" sz="2200" dirty="0">
                <a:latin typeface="Calibri" panose="020F0502020204030204" pitchFamily="34" charset="0"/>
                <a:ea typeface="Calibri" panose="020F0502020204030204" pitchFamily="34" charset="0"/>
                <a:cs typeface="Calibri" panose="020F0502020204030204" pitchFamily="34" charset="0"/>
              </a:rPr>
              <a:t>Increased eligibility redetermination frequency (6 months vs annually)</a:t>
            </a:r>
          </a:p>
          <a:p>
            <a:pPr lvl="1" defTabSz="711200">
              <a:lnSpc>
                <a:spcPct val="110000"/>
              </a:lnSpc>
              <a:spcBef>
                <a:spcPct val="0"/>
              </a:spcBef>
            </a:pPr>
            <a:r>
              <a:rPr lang="en-US" sz="2200" dirty="0">
                <a:latin typeface="Calibri" panose="020F0502020204030204" pitchFamily="34" charset="0"/>
                <a:ea typeface="Calibri" panose="020F0502020204030204" pitchFamily="34" charset="0"/>
                <a:cs typeface="Calibri" panose="020F0502020204030204" pitchFamily="34" charset="0"/>
              </a:rPr>
              <a:t>Narrowed eligibility for noncitizens</a:t>
            </a:r>
          </a:p>
          <a:p>
            <a:pPr marL="0" lvl="0" indent="0" defTabSz="711200">
              <a:lnSpc>
                <a:spcPct val="110000"/>
              </a:lnSpc>
              <a:spcBef>
                <a:spcPct val="0"/>
              </a:spcBef>
              <a:buNone/>
            </a:pPr>
            <a:endParaRPr lang="en-US" sz="2200" dirty="0">
              <a:latin typeface="Calibri" panose="020F0502020204030204" pitchFamily="34" charset="0"/>
              <a:ea typeface="Calibri" panose="020F0502020204030204" pitchFamily="34" charset="0"/>
              <a:cs typeface="Calibri" panose="020F0502020204030204" pitchFamily="34" charset="0"/>
            </a:endParaRPr>
          </a:p>
          <a:p>
            <a:pPr defTabSz="711200">
              <a:lnSpc>
                <a:spcPct val="110000"/>
              </a:lnSpc>
              <a:spcBef>
                <a:spcPct val="0"/>
              </a:spcBef>
            </a:pPr>
            <a:r>
              <a:rPr lang="en-US" sz="2200" i="1" dirty="0">
                <a:latin typeface="Calibri" panose="020F0502020204030204" pitchFamily="34" charset="0"/>
                <a:ea typeface="Calibri" panose="020F0502020204030204" pitchFamily="34" charset="0"/>
                <a:cs typeface="Calibri" panose="020F0502020204030204" pitchFamily="34" charset="0"/>
              </a:rPr>
              <a:t>Expect 9,000 – 25,000 residents to lose Medi-Cal*</a:t>
            </a:r>
          </a:p>
          <a:p>
            <a:pPr marL="457200" lvl="1" indent="0" defTabSz="711200">
              <a:lnSpc>
                <a:spcPct val="110000"/>
              </a:lnSpc>
              <a:spcBef>
                <a:spcPct val="0"/>
              </a:spcBef>
              <a:buNone/>
            </a:pPr>
            <a:endParaRPr lang="en-US" sz="2200" dirty="0">
              <a:latin typeface="Calibri" panose="020F0502020204030204" pitchFamily="34" charset="0"/>
              <a:ea typeface="Calibri" panose="020F0502020204030204" pitchFamily="34" charset="0"/>
              <a:cs typeface="Calibri" panose="020F0502020204030204" pitchFamily="34" charset="0"/>
            </a:endParaRPr>
          </a:p>
        </p:txBody>
      </p:sp>
      <p:sp>
        <p:nvSpPr>
          <p:cNvPr id="9" name="Slide Number Placeholder 8">
            <a:extLst>
              <a:ext uri="{FF2B5EF4-FFF2-40B4-BE49-F238E27FC236}">
                <a16:creationId xmlns:a16="http://schemas.microsoft.com/office/drawing/2014/main" id="{00B2B3C7-417D-3BFF-1264-06CAA179920D}"/>
              </a:ext>
            </a:extLst>
          </p:cNvPr>
          <p:cNvSpPr>
            <a:spLocks noGrp="1"/>
          </p:cNvSpPr>
          <p:nvPr>
            <p:ph type="sldNum" sz="quarter" idx="12"/>
          </p:nvPr>
        </p:nvSpPr>
        <p:spPr/>
        <p:txBody>
          <a:bodyPr/>
          <a:lstStyle/>
          <a:p>
            <a:fld id="{51881F15-39FD-9241-9C38-F8E9B8F9C8D7}" type="slidenum">
              <a:rPr lang="en-US" smtClean="0"/>
              <a:t>5</a:t>
            </a:fld>
            <a:endParaRPr lang="en-US" dirty="0"/>
          </a:p>
        </p:txBody>
      </p:sp>
      <p:graphicFrame>
        <p:nvGraphicFramePr>
          <p:cNvPr id="3" name="Chart 2" descr="Chart showing that 81% of current enrollees should be able to keep coverage, with county staff anticipate that 7% will lose coverage due to work requirements, 9% will lose coverage due to the renewal process, and 3% will lose coverage due to Unsatisfactory Immigration Status.">
            <a:extLst>
              <a:ext uri="{FF2B5EF4-FFF2-40B4-BE49-F238E27FC236}">
                <a16:creationId xmlns:a16="http://schemas.microsoft.com/office/drawing/2014/main" id="{9CE8FFD1-891B-92F5-B7B7-3E735AC83FBD}"/>
              </a:ext>
            </a:extLst>
          </p:cNvPr>
          <p:cNvGraphicFramePr>
            <a:graphicFrameLocks/>
          </p:cNvGraphicFramePr>
          <p:nvPr>
            <p:extLst>
              <p:ext uri="{D42A27DB-BD31-4B8C-83A1-F6EECF244321}">
                <p14:modId xmlns:p14="http://schemas.microsoft.com/office/powerpoint/2010/main" val="358306450"/>
              </p:ext>
            </p:extLst>
          </p:nvPr>
        </p:nvGraphicFramePr>
        <p:xfrm>
          <a:off x="5371011" y="1690689"/>
          <a:ext cx="6320247" cy="48021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1335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AB158E-F42D-5D8E-635B-7A5F4C84D775}"/>
              </a:ext>
              <a:ext uri="{C183D7F6-B498-43B3-948B-1728B52AA6E4}">
                <adec:decorative xmlns:adec="http://schemas.microsoft.com/office/drawing/2017/decorative" val="1"/>
              </a:ext>
            </a:extLst>
          </p:cNvPr>
          <p:cNvSpPr/>
          <p:nvPr/>
        </p:nvSpPr>
        <p:spPr>
          <a:xfrm>
            <a:off x="0" y="0"/>
            <a:ext cx="12192000" cy="1573306"/>
          </a:xfrm>
          <a:prstGeom prst="rect">
            <a:avLst/>
          </a:prstGeom>
          <a:solidFill>
            <a:srgbClr val="003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8D4131-6962-998F-F133-B6D8ABE8FBDB}"/>
              </a:ext>
            </a:extLst>
          </p:cNvPr>
          <p:cNvSpPr>
            <a:spLocks noGrp="1"/>
          </p:cNvSpPr>
          <p:nvPr>
            <p:ph type="title"/>
          </p:nvPr>
        </p:nvSpPr>
        <p:spPr/>
        <p:txBody>
          <a:bodyPr/>
          <a:lstStyle/>
          <a:p>
            <a:r>
              <a:rPr lang="en-US" dirty="0">
                <a:solidFill>
                  <a:schemeClr val="bg1"/>
                </a:solidFill>
              </a:rPr>
              <a:t>Waterfall of Medical Coverage</a:t>
            </a:r>
            <a:endParaRPr lang="en-US" dirty="0">
              <a:solidFill>
                <a:srgbClr val="C7A553"/>
              </a:solidFill>
            </a:endParaRPr>
          </a:p>
        </p:txBody>
      </p:sp>
      <p:cxnSp>
        <p:nvCxnSpPr>
          <p:cNvPr id="8" name="Straight Connector 7">
            <a:extLst>
              <a:ext uri="{FF2B5EF4-FFF2-40B4-BE49-F238E27FC236}">
                <a16:creationId xmlns:a16="http://schemas.microsoft.com/office/drawing/2014/main" id="{BEFC4EEB-7E58-738A-A4CD-ED80ADB623C3}"/>
              </a:ext>
              <a:ext uri="{C183D7F6-B498-43B3-948B-1728B52AA6E4}">
                <adec:decorative xmlns:adec="http://schemas.microsoft.com/office/drawing/2017/decorative" val="1"/>
              </a:ext>
            </a:extLst>
          </p:cNvPr>
          <p:cNvCxnSpPr>
            <a:cxnSpLocks/>
          </p:cNvCxnSpPr>
          <p:nvPr/>
        </p:nvCxnSpPr>
        <p:spPr>
          <a:xfrm>
            <a:off x="0" y="1573306"/>
            <a:ext cx="12192000" cy="0"/>
          </a:xfrm>
          <a:prstGeom prst="line">
            <a:avLst/>
          </a:prstGeom>
          <a:ln w="73025">
            <a:solidFill>
              <a:srgbClr val="C7A553"/>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F974CCEC-788B-3E8E-2AC0-D47416FAEE82}"/>
              </a:ext>
            </a:extLst>
          </p:cNvPr>
          <p:cNvSpPr>
            <a:spLocks noGrp="1"/>
          </p:cNvSpPr>
          <p:nvPr>
            <p:ph type="sldNum" sz="quarter" idx="12"/>
          </p:nvPr>
        </p:nvSpPr>
        <p:spPr/>
        <p:txBody>
          <a:bodyPr/>
          <a:lstStyle/>
          <a:p>
            <a:fld id="{51881F15-39FD-9241-9C38-F8E9B8F9C8D7}" type="slidenum">
              <a:rPr lang="en-US" smtClean="0"/>
              <a:t>6</a:t>
            </a:fld>
            <a:endParaRPr lang="en-US" dirty="0"/>
          </a:p>
        </p:txBody>
      </p:sp>
      <p:graphicFrame>
        <p:nvGraphicFramePr>
          <p:cNvPr id="4" name="Diagram 3" descr="A chart showing the waterfall of coverage from MediCal coverage, to CMPS coverage, to Medically Indigent coverage.">
            <a:extLst>
              <a:ext uri="{FF2B5EF4-FFF2-40B4-BE49-F238E27FC236}">
                <a16:creationId xmlns:a16="http://schemas.microsoft.com/office/drawing/2014/main" id="{743A53E0-F67E-AA39-341F-EB979613B057}"/>
              </a:ext>
            </a:extLst>
          </p:cNvPr>
          <p:cNvGraphicFramePr/>
          <p:nvPr>
            <p:extLst>
              <p:ext uri="{D42A27DB-BD31-4B8C-83A1-F6EECF244321}">
                <p14:modId xmlns:p14="http://schemas.microsoft.com/office/powerpoint/2010/main" val="1264590826"/>
              </p:ext>
            </p:extLst>
          </p:nvPr>
        </p:nvGraphicFramePr>
        <p:xfrm>
          <a:off x="1550555" y="1800223"/>
          <a:ext cx="9090891" cy="4921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4077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AB158E-F42D-5D8E-635B-7A5F4C84D775}"/>
              </a:ext>
              <a:ext uri="{C183D7F6-B498-43B3-948B-1728B52AA6E4}">
                <adec:decorative xmlns:adec="http://schemas.microsoft.com/office/drawing/2017/decorative" val="1"/>
              </a:ext>
            </a:extLst>
          </p:cNvPr>
          <p:cNvSpPr/>
          <p:nvPr/>
        </p:nvSpPr>
        <p:spPr>
          <a:xfrm>
            <a:off x="0" y="0"/>
            <a:ext cx="12192000" cy="1573306"/>
          </a:xfrm>
          <a:prstGeom prst="rect">
            <a:avLst/>
          </a:prstGeom>
          <a:solidFill>
            <a:srgbClr val="003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8D4131-6962-998F-F133-B6D8ABE8FBDB}"/>
              </a:ext>
            </a:extLst>
          </p:cNvPr>
          <p:cNvSpPr>
            <a:spLocks noGrp="1"/>
          </p:cNvSpPr>
          <p:nvPr>
            <p:ph type="title"/>
          </p:nvPr>
        </p:nvSpPr>
        <p:spPr/>
        <p:txBody>
          <a:bodyPr/>
          <a:lstStyle/>
          <a:p>
            <a:r>
              <a:rPr lang="en-US" dirty="0">
                <a:solidFill>
                  <a:schemeClr val="bg1"/>
                </a:solidFill>
              </a:rPr>
              <a:t>County Responsibility – Indigent Care</a:t>
            </a:r>
          </a:p>
        </p:txBody>
      </p:sp>
      <p:cxnSp>
        <p:nvCxnSpPr>
          <p:cNvPr id="8" name="Straight Connector 7">
            <a:extLst>
              <a:ext uri="{FF2B5EF4-FFF2-40B4-BE49-F238E27FC236}">
                <a16:creationId xmlns:a16="http://schemas.microsoft.com/office/drawing/2014/main" id="{BEFC4EEB-7E58-738A-A4CD-ED80ADB623C3}"/>
              </a:ext>
              <a:ext uri="{C183D7F6-B498-43B3-948B-1728B52AA6E4}">
                <adec:decorative xmlns:adec="http://schemas.microsoft.com/office/drawing/2017/decorative" val="1"/>
              </a:ext>
            </a:extLst>
          </p:cNvPr>
          <p:cNvCxnSpPr>
            <a:cxnSpLocks/>
          </p:cNvCxnSpPr>
          <p:nvPr/>
        </p:nvCxnSpPr>
        <p:spPr>
          <a:xfrm>
            <a:off x="0" y="1573306"/>
            <a:ext cx="12192000" cy="0"/>
          </a:xfrm>
          <a:prstGeom prst="line">
            <a:avLst/>
          </a:prstGeom>
          <a:ln w="73025">
            <a:solidFill>
              <a:srgbClr val="C7A553"/>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D4289DD-BE0F-DEDF-6C0F-6A984777DB12}"/>
              </a:ext>
            </a:extLst>
          </p:cNvPr>
          <p:cNvSpPr txBox="1"/>
          <p:nvPr/>
        </p:nvSpPr>
        <p:spPr>
          <a:xfrm>
            <a:off x="798331" y="2148299"/>
            <a:ext cx="7954748" cy="4093428"/>
          </a:xfrm>
          <a:prstGeom prst="rect">
            <a:avLst/>
          </a:prstGeom>
          <a:noFill/>
        </p:spPr>
        <p:txBody>
          <a:bodyPr wrap="square" rtlCol="0">
            <a:spAutoFit/>
          </a:bodyPr>
          <a:lstStyle/>
          <a:p>
            <a:r>
              <a:rPr lang="en-US" sz="2800" dirty="0"/>
              <a:t>Welfare and Institutions Code (WIC) Section 17000:</a:t>
            </a:r>
          </a:p>
          <a:p>
            <a:pPr lvl="1"/>
            <a:r>
              <a:rPr lang="en-US" sz="2800" dirty="0">
                <a:solidFill>
                  <a:srgbClr val="003E76"/>
                </a:solidFill>
              </a:rPr>
              <a:t>"Every county and every city and county shall relieve and support all incompetent, poor, indigent persons, and those incapacitated by age, disease, or accident, lawfully resident therein, when such persons are not supported and relieved by their relatives and friends, by their own means, or by state hospitals or other state or private institutions.“</a:t>
            </a:r>
          </a:p>
          <a:p>
            <a:endParaRPr lang="en-US" sz="400" dirty="0"/>
          </a:p>
          <a:p>
            <a:pPr marL="285750" indent="-285750">
              <a:buFont typeface="Arial" panose="020B0604020202020204" pitchFamily="34" charset="0"/>
              <a:buChar char="•"/>
            </a:pPr>
            <a:endParaRPr lang="en-US" sz="400" dirty="0"/>
          </a:p>
        </p:txBody>
      </p:sp>
      <p:sp>
        <p:nvSpPr>
          <p:cNvPr id="10" name="Slide Number Placeholder 9">
            <a:extLst>
              <a:ext uri="{FF2B5EF4-FFF2-40B4-BE49-F238E27FC236}">
                <a16:creationId xmlns:a16="http://schemas.microsoft.com/office/drawing/2014/main" id="{6F9DD797-548A-3FCB-C31F-FF4A6DAEDAE6}"/>
              </a:ext>
            </a:extLst>
          </p:cNvPr>
          <p:cNvSpPr>
            <a:spLocks noGrp="1"/>
          </p:cNvSpPr>
          <p:nvPr>
            <p:ph type="sldNum" sz="quarter" idx="12"/>
          </p:nvPr>
        </p:nvSpPr>
        <p:spPr/>
        <p:txBody>
          <a:bodyPr/>
          <a:lstStyle/>
          <a:p>
            <a:fld id="{51881F15-39FD-9241-9C38-F8E9B8F9C8D7}" type="slidenum">
              <a:rPr lang="en-US" smtClean="0"/>
              <a:t>7</a:t>
            </a:fld>
            <a:endParaRPr lang="en-US" dirty="0"/>
          </a:p>
        </p:txBody>
      </p:sp>
      <p:pic>
        <p:nvPicPr>
          <p:cNvPr id="5" name="Picture 4">
            <a:extLst>
              <a:ext uri="{FF2B5EF4-FFF2-40B4-BE49-F238E27FC236}">
                <a16:creationId xmlns:a16="http://schemas.microsoft.com/office/drawing/2014/main" id="{2F7E3D2C-FD3F-88E9-4670-3DD153B32407}"/>
              </a:ext>
              <a:ext uri="{C183D7F6-B498-43B3-948B-1728B52AA6E4}">
                <adec:decorative xmlns:adec="http://schemas.microsoft.com/office/drawing/2017/decorative" val="1"/>
              </a:ext>
            </a:extLst>
          </p:cNvPr>
          <p:cNvPicPr>
            <a:picLocks noChangeAspect="1"/>
          </p:cNvPicPr>
          <p:nvPr/>
        </p:nvPicPr>
        <p:blipFill>
          <a:blip r:embed="rId3"/>
          <a:srcRect l="3269" t="24652" r="68000" b="38477"/>
          <a:stretch/>
        </p:blipFill>
        <p:spPr>
          <a:xfrm>
            <a:off x="8753079" y="2469764"/>
            <a:ext cx="2967718" cy="3046906"/>
          </a:xfrm>
          <a:prstGeom prst="rect">
            <a:avLst/>
          </a:prstGeom>
        </p:spPr>
      </p:pic>
    </p:spTree>
    <p:extLst>
      <p:ext uri="{BB962C8B-B14F-4D97-AF65-F5344CB8AC3E}">
        <p14:creationId xmlns:p14="http://schemas.microsoft.com/office/powerpoint/2010/main" val="2107053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AB158E-F42D-5D8E-635B-7A5F4C84D775}"/>
              </a:ext>
              <a:ext uri="{C183D7F6-B498-43B3-948B-1728B52AA6E4}">
                <adec:decorative xmlns:adec="http://schemas.microsoft.com/office/drawing/2017/decorative" val="1"/>
              </a:ext>
            </a:extLst>
          </p:cNvPr>
          <p:cNvSpPr/>
          <p:nvPr/>
        </p:nvSpPr>
        <p:spPr>
          <a:xfrm>
            <a:off x="0" y="0"/>
            <a:ext cx="12192000" cy="1573306"/>
          </a:xfrm>
          <a:prstGeom prst="rect">
            <a:avLst/>
          </a:prstGeom>
          <a:solidFill>
            <a:srgbClr val="003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8D4131-6962-998F-F133-B6D8ABE8FBDB}"/>
              </a:ext>
            </a:extLst>
          </p:cNvPr>
          <p:cNvSpPr>
            <a:spLocks noGrp="1"/>
          </p:cNvSpPr>
          <p:nvPr>
            <p:ph type="title"/>
          </p:nvPr>
        </p:nvSpPr>
        <p:spPr/>
        <p:txBody>
          <a:bodyPr/>
          <a:lstStyle/>
          <a:p>
            <a:r>
              <a:rPr lang="en-US" dirty="0">
                <a:solidFill>
                  <a:schemeClr val="bg1"/>
                </a:solidFill>
              </a:rPr>
              <a:t>County Medical Services Program</a:t>
            </a:r>
          </a:p>
        </p:txBody>
      </p:sp>
      <p:cxnSp>
        <p:nvCxnSpPr>
          <p:cNvPr id="8" name="Straight Connector 7">
            <a:extLst>
              <a:ext uri="{FF2B5EF4-FFF2-40B4-BE49-F238E27FC236}">
                <a16:creationId xmlns:a16="http://schemas.microsoft.com/office/drawing/2014/main" id="{BEFC4EEB-7E58-738A-A4CD-ED80ADB623C3}"/>
              </a:ext>
              <a:ext uri="{C183D7F6-B498-43B3-948B-1728B52AA6E4}">
                <adec:decorative xmlns:adec="http://schemas.microsoft.com/office/drawing/2017/decorative" val="1"/>
              </a:ext>
            </a:extLst>
          </p:cNvPr>
          <p:cNvCxnSpPr>
            <a:cxnSpLocks/>
          </p:cNvCxnSpPr>
          <p:nvPr/>
        </p:nvCxnSpPr>
        <p:spPr>
          <a:xfrm>
            <a:off x="0" y="1573306"/>
            <a:ext cx="12192000" cy="0"/>
          </a:xfrm>
          <a:prstGeom prst="line">
            <a:avLst/>
          </a:prstGeom>
          <a:ln w="73025">
            <a:solidFill>
              <a:srgbClr val="C7A553"/>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B119BA7F-4044-C138-6A74-A798C115DB61}"/>
              </a:ext>
            </a:extLst>
          </p:cNvPr>
          <p:cNvSpPr>
            <a:spLocks noGrp="1"/>
          </p:cNvSpPr>
          <p:nvPr>
            <p:ph idx="1"/>
          </p:nvPr>
        </p:nvSpPr>
        <p:spPr>
          <a:xfrm>
            <a:off x="115614" y="1959883"/>
            <a:ext cx="9130765" cy="4020502"/>
          </a:xfrm>
        </p:spPr>
        <p:txBody>
          <a:bodyPr>
            <a:noAutofit/>
          </a:bodyPr>
          <a:lstStyle/>
          <a:p>
            <a:pPr marL="0" marR="0" indent="0">
              <a:spcBef>
                <a:spcPts val="0"/>
              </a:spcBef>
              <a:spcAft>
                <a:spcPts val="1200"/>
              </a:spcAft>
              <a:buNone/>
            </a:pPr>
            <a:r>
              <a:rPr lang="en-US" sz="2400" b="1" dirty="0">
                <a:solidFill>
                  <a:schemeClr val="tx2"/>
                </a:solidFill>
                <a:effectLst/>
                <a:latin typeface="+mn-lt"/>
                <a:ea typeface="Yu Gothic Light" panose="020B0300000000000000" pitchFamily="34" charset="-128"/>
                <a:cs typeface="Times New Roman" panose="02020603050405020304" pitchFamily="18" charset="0"/>
              </a:rPr>
              <a:t>Concern: Scalability of County Medial Service Providers (CMSP)</a:t>
            </a:r>
            <a:endParaRPr lang="en-US" sz="2400" dirty="0">
              <a:solidFill>
                <a:schemeClr val="tx2"/>
              </a:solidFill>
              <a:latin typeface="+mn-lt"/>
              <a:ea typeface="Yu Gothic" panose="020B0400000000000000" pitchFamily="34" charset="-128"/>
            </a:endParaRPr>
          </a:p>
          <a:p>
            <a:pPr>
              <a:lnSpc>
                <a:spcPct val="100000"/>
              </a:lnSpc>
              <a:spcBef>
                <a:spcPts val="0"/>
              </a:spcBef>
            </a:pPr>
            <a:r>
              <a:rPr lang="en-US" sz="2000" dirty="0">
                <a:latin typeface="+mn-lt"/>
                <a:ea typeface="Yu Gothic" panose="020B0400000000000000" pitchFamily="34" charset="-128"/>
              </a:rPr>
              <a:t>Due to H.R. 1 changes, CMSP estimates that up to 11,560 individuals in Sonoma County will be eligible for their coverage. </a:t>
            </a:r>
          </a:p>
          <a:p>
            <a:pPr>
              <a:lnSpc>
                <a:spcPct val="100000"/>
              </a:lnSpc>
              <a:spcBef>
                <a:spcPts val="0"/>
              </a:spcBef>
            </a:pPr>
            <a:endParaRPr lang="en-US" sz="2000" dirty="0">
              <a:latin typeface="+mn-lt"/>
              <a:ea typeface="Yu Gothic" panose="020B0400000000000000" pitchFamily="34" charset="-128"/>
            </a:endParaRPr>
          </a:p>
          <a:p>
            <a:pPr>
              <a:lnSpc>
                <a:spcPct val="100000"/>
              </a:lnSpc>
              <a:spcBef>
                <a:spcPts val="0"/>
              </a:spcBef>
            </a:pPr>
            <a:r>
              <a:rPr lang="en-US" sz="2000" dirty="0">
                <a:latin typeface="+mn-lt"/>
                <a:ea typeface="Yu Gothic" panose="020B0400000000000000" pitchFamily="34" charset="-128"/>
              </a:rPr>
              <a:t>The full costs of services to these individuals would be $102,490,960/yr to the County, based on current services and costs.</a:t>
            </a:r>
          </a:p>
          <a:p>
            <a:pPr>
              <a:lnSpc>
                <a:spcPct val="100000"/>
              </a:lnSpc>
              <a:spcBef>
                <a:spcPts val="0"/>
              </a:spcBef>
            </a:pPr>
            <a:endParaRPr lang="en-US" sz="2000" dirty="0">
              <a:latin typeface="+mn-lt"/>
              <a:ea typeface="Yu Gothic" panose="020B0400000000000000" pitchFamily="34" charset="-128"/>
            </a:endParaRPr>
          </a:p>
          <a:p>
            <a:pPr>
              <a:lnSpc>
                <a:spcPct val="100000"/>
              </a:lnSpc>
              <a:spcBef>
                <a:spcPts val="0"/>
              </a:spcBef>
            </a:pPr>
            <a:r>
              <a:rPr lang="en-US" sz="2000" b="1" dirty="0">
                <a:latin typeface="+mn-lt"/>
                <a:ea typeface="Yu Gothic" panose="020B0400000000000000" pitchFamily="34" charset="-128"/>
              </a:rPr>
              <a:t>Known-Unknown: </a:t>
            </a:r>
            <a:r>
              <a:rPr lang="en-US" sz="2000" dirty="0">
                <a:latin typeface="+mn-lt"/>
                <a:ea typeface="Yu Gothic" panose="020B0400000000000000" pitchFamily="34" charset="-128"/>
              </a:rPr>
              <a:t>CMSP amending their program to reduce services provided and limit eligibility = less individuals with coverage, but reduced costs.</a:t>
            </a:r>
          </a:p>
          <a:p>
            <a:pPr>
              <a:lnSpc>
                <a:spcPct val="100000"/>
              </a:lnSpc>
              <a:spcBef>
                <a:spcPts val="0"/>
              </a:spcBef>
            </a:pPr>
            <a:endParaRPr lang="en-US" sz="2000" dirty="0">
              <a:latin typeface="+mn-lt"/>
              <a:ea typeface="Yu Gothic" panose="020B0400000000000000" pitchFamily="34" charset="-128"/>
            </a:endParaRPr>
          </a:p>
          <a:p>
            <a:pPr>
              <a:lnSpc>
                <a:spcPct val="100000"/>
              </a:lnSpc>
              <a:spcBef>
                <a:spcPts val="0"/>
              </a:spcBef>
            </a:pPr>
            <a:r>
              <a:rPr lang="en-US" sz="2000" dirty="0">
                <a:latin typeface="+mn-lt"/>
                <a:ea typeface="Yu Gothic" panose="020B0400000000000000" pitchFamily="34" charset="-128"/>
              </a:rPr>
              <a:t>State currently provides no funding to CMSP = </a:t>
            </a:r>
            <a:r>
              <a:rPr lang="en-US" sz="2000" b="1" dirty="0">
                <a:latin typeface="+mn-lt"/>
                <a:ea typeface="Yu Gothic" panose="020B0400000000000000" pitchFamily="34" charset="-128"/>
              </a:rPr>
              <a:t>Legislative Advocacy Opportunity! </a:t>
            </a:r>
          </a:p>
          <a:p>
            <a:pPr>
              <a:lnSpc>
                <a:spcPct val="100000"/>
              </a:lnSpc>
              <a:spcBef>
                <a:spcPts val="0"/>
              </a:spcBef>
            </a:pPr>
            <a:endParaRPr lang="en-US" sz="2000" b="1" dirty="0">
              <a:effectLst/>
              <a:latin typeface="+mn-lt"/>
              <a:ea typeface="Yu Gothic" panose="020B0400000000000000" pitchFamily="34" charset="-128"/>
              <a:cs typeface="Arial" panose="020B0604020202020204" pitchFamily="34" charset="0"/>
            </a:endParaRPr>
          </a:p>
          <a:p>
            <a:pPr marL="0" marR="0" indent="0">
              <a:spcBef>
                <a:spcPts val="0"/>
              </a:spcBef>
              <a:spcAft>
                <a:spcPts val="1200"/>
              </a:spcAft>
              <a:buNone/>
            </a:pPr>
            <a:endParaRPr lang="en-US" sz="2000" dirty="0">
              <a:latin typeface="+mn-lt"/>
              <a:ea typeface="Yu Gothic" panose="020B0400000000000000" pitchFamily="34" charset="-128"/>
            </a:endParaRPr>
          </a:p>
        </p:txBody>
      </p:sp>
      <p:sp>
        <p:nvSpPr>
          <p:cNvPr id="9" name="Slide Number Placeholder 8">
            <a:extLst>
              <a:ext uri="{FF2B5EF4-FFF2-40B4-BE49-F238E27FC236}">
                <a16:creationId xmlns:a16="http://schemas.microsoft.com/office/drawing/2014/main" id="{00B2B3C7-417D-3BFF-1264-06CAA179920D}"/>
              </a:ext>
            </a:extLst>
          </p:cNvPr>
          <p:cNvSpPr>
            <a:spLocks noGrp="1"/>
          </p:cNvSpPr>
          <p:nvPr>
            <p:ph type="sldNum" sz="quarter" idx="12"/>
          </p:nvPr>
        </p:nvSpPr>
        <p:spPr/>
        <p:txBody>
          <a:bodyPr/>
          <a:lstStyle/>
          <a:p>
            <a:fld id="{51881F15-39FD-9241-9C38-F8E9B8F9C8D7}" type="slidenum">
              <a:rPr lang="en-US" smtClean="0"/>
              <a:t>8</a:t>
            </a:fld>
            <a:endParaRPr lang="en-US" dirty="0"/>
          </a:p>
        </p:txBody>
      </p:sp>
      <p:pic>
        <p:nvPicPr>
          <p:cNvPr id="3" name="Picture 2">
            <a:extLst>
              <a:ext uri="{FF2B5EF4-FFF2-40B4-BE49-F238E27FC236}">
                <a16:creationId xmlns:a16="http://schemas.microsoft.com/office/drawing/2014/main" id="{B0231471-F688-070B-E13E-FA45734BFC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086244" y="1842502"/>
            <a:ext cx="2834640" cy="1514273"/>
          </a:xfrm>
          <a:prstGeom prst="rect">
            <a:avLst/>
          </a:prstGeom>
        </p:spPr>
      </p:pic>
    </p:spTree>
    <p:extLst>
      <p:ext uri="{BB962C8B-B14F-4D97-AF65-F5344CB8AC3E}">
        <p14:creationId xmlns:p14="http://schemas.microsoft.com/office/powerpoint/2010/main" val="650419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AB158E-F42D-5D8E-635B-7A5F4C84D775}"/>
              </a:ext>
              <a:ext uri="{C183D7F6-B498-43B3-948B-1728B52AA6E4}">
                <adec:decorative xmlns:adec="http://schemas.microsoft.com/office/drawing/2017/decorative" val="1"/>
              </a:ext>
            </a:extLst>
          </p:cNvPr>
          <p:cNvSpPr/>
          <p:nvPr/>
        </p:nvSpPr>
        <p:spPr>
          <a:xfrm>
            <a:off x="0" y="0"/>
            <a:ext cx="12192000" cy="1573306"/>
          </a:xfrm>
          <a:prstGeom prst="rect">
            <a:avLst/>
          </a:prstGeom>
          <a:solidFill>
            <a:srgbClr val="003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8D4131-6962-998F-F133-B6D8ABE8FBDB}"/>
              </a:ext>
            </a:extLst>
          </p:cNvPr>
          <p:cNvSpPr>
            <a:spLocks noGrp="1"/>
          </p:cNvSpPr>
          <p:nvPr>
            <p:ph type="title"/>
          </p:nvPr>
        </p:nvSpPr>
        <p:spPr/>
        <p:txBody>
          <a:bodyPr/>
          <a:lstStyle/>
          <a:p>
            <a:r>
              <a:rPr lang="en-US" dirty="0">
                <a:solidFill>
                  <a:schemeClr val="bg1"/>
                </a:solidFill>
              </a:rPr>
              <a:t>Indigent Care through Local CHCs</a:t>
            </a:r>
          </a:p>
        </p:txBody>
      </p:sp>
      <p:cxnSp>
        <p:nvCxnSpPr>
          <p:cNvPr id="8" name="Straight Connector 7">
            <a:extLst>
              <a:ext uri="{FF2B5EF4-FFF2-40B4-BE49-F238E27FC236}">
                <a16:creationId xmlns:a16="http://schemas.microsoft.com/office/drawing/2014/main" id="{BEFC4EEB-7E58-738A-A4CD-ED80ADB623C3}"/>
              </a:ext>
              <a:ext uri="{C183D7F6-B498-43B3-948B-1728B52AA6E4}">
                <adec:decorative xmlns:adec="http://schemas.microsoft.com/office/drawing/2017/decorative" val="1"/>
              </a:ext>
            </a:extLst>
          </p:cNvPr>
          <p:cNvCxnSpPr>
            <a:cxnSpLocks/>
          </p:cNvCxnSpPr>
          <p:nvPr/>
        </p:nvCxnSpPr>
        <p:spPr>
          <a:xfrm>
            <a:off x="0" y="1573306"/>
            <a:ext cx="12192000" cy="0"/>
          </a:xfrm>
          <a:prstGeom prst="line">
            <a:avLst/>
          </a:prstGeom>
          <a:ln w="73025">
            <a:solidFill>
              <a:srgbClr val="C7A553"/>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B119BA7F-4044-C138-6A74-A798C115DB61}"/>
              </a:ext>
            </a:extLst>
          </p:cNvPr>
          <p:cNvSpPr>
            <a:spLocks noGrp="1"/>
          </p:cNvSpPr>
          <p:nvPr>
            <p:ph idx="1"/>
          </p:nvPr>
        </p:nvSpPr>
        <p:spPr>
          <a:xfrm>
            <a:off x="340822" y="1871473"/>
            <a:ext cx="8571950" cy="4484878"/>
          </a:xfrm>
        </p:spPr>
        <p:txBody>
          <a:bodyPr>
            <a:normAutofit/>
          </a:bodyPr>
          <a:lstStyle/>
          <a:p>
            <a:pPr marL="0" marR="0" indent="0">
              <a:spcBef>
                <a:spcPts val="0"/>
              </a:spcBef>
              <a:spcAft>
                <a:spcPts val="1200"/>
              </a:spcAft>
              <a:buNone/>
            </a:pPr>
            <a:endParaRPr lang="en-US" sz="2400" b="1" dirty="0">
              <a:solidFill>
                <a:schemeClr val="tx2"/>
              </a:solidFill>
              <a:latin typeface="+mn-lt"/>
              <a:ea typeface="Yu Gothic Light" panose="020B0300000000000000" pitchFamily="34" charset="-128"/>
              <a:cs typeface="Times New Roman" panose="02020603050405020304" pitchFamily="18" charset="0"/>
            </a:endParaRPr>
          </a:p>
          <a:p>
            <a:pPr marL="0" marR="0" indent="0">
              <a:spcBef>
                <a:spcPts val="0"/>
              </a:spcBef>
              <a:spcAft>
                <a:spcPts val="1200"/>
              </a:spcAft>
              <a:buNone/>
            </a:pPr>
            <a:r>
              <a:rPr lang="en-US" sz="2400" b="1" dirty="0">
                <a:solidFill>
                  <a:schemeClr val="tx2"/>
                </a:solidFill>
                <a:effectLst/>
                <a:latin typeface="+mn-lt"/>
                <a:ea typeface="Yu Gothic Light" panose="020B0300000000000000" pitchFamily="34" charset="-128"/>
                <a:cs typeface="Times New Roman" panose="02020603050405020304" pitchFamily="18" charset="0"/>
              </a:rPr>
              <a:t>Need: Support Community Health Center </a:t>
            </a:r>
            <a:r>
              <a:rPr lang="en-US" sz="2400" b="1" dirty="0">
                <a:solidFill>
                  <a:schemeClr val="tx2"/>
                </a:solidFill>
                <a:latin typeface="+mn-lt"/>
                <a:ea typeface="Yu Gothic Light" panose="020B0300000000000000" pitchFamily="34" charset="-128"/>
                <a:cs typeface="Times New Roman" panose="02020603050405020304" pitchFamily="18" charset="0"/>
              </a:rPr>
              <a:t>(C</a:t>
            </a:r>
            <a:r>
              <a:rPr lang="en-US" sz="2400" b="1" dirty="0">
                <a:solidFill>
                  <a:schemeClr val="tx2"/>
                </a:solidFill>
                <a:effectLst/>
                <a:latin typeface="+mn-lt"/>
                <a:ea typeface="Yu Gothic Light" panose="020B0300000000000000" pitchFamily="34" charset="-128"/>
                <a:cs typeface="Times New Roman" panose="02020603050405020304" pitchFamily="18" charset="0"/>
              </a:rPr>
              <a:t>HC) network</a:t>
            </a:r>
          </a:p>
          <a:p>
            <a:pPr marL="0" marR="0" indent="0">
              <a:spcBef>
                <a:spcPts val="0"/>
              </a:spcBef>
              <a:spcAft>
                <a:spcPts val="1200"/>
              </a:spcAft>
              <a:buNone/>
            </a:pPr>
            <a:endParaRPr lang="en-US" sz="2400" b="1" dirty="0">
              <a:solidFill>
                <a:schemeClr val="tx2"/>
              </a:solidFill>
              <a:effectLst/>
              <a:latin typeface="+mn-lt"/>
              <a:ea typeface="Yu Gothic Light" panose="020B0300000000000000" pitchFamily="34" charset="-128"/>
              <a:cs typeface="Times New Roman" panose="02020603050405020304" pitchFamily="18" charset="0"/>
            </a:endParaRPr>
          </a:p>
          <a:p>
            <a:pPr>
              <a:spcBef>
                <a:spcPts val="0"/>
              </a:spcBef>
              <a:spcAft>
                <a:spcPts val="800"/>
              </a:spcAft>
            </a:pPr>
            <a:r>
              <a:rPr lang="en-US" sz="2000" dirty="0">
                <a:effectLst/>
                <a:latin typeface="+mn-lt"/>
                <a:ea typeface="Yu Gothic" panose="020B0400000000000000" pitchFamily="34" charset="-128"/>
                <a:cs typeface="Arial" panose="020B0604020202020204" pitchFamily="34" charset="0"/>
              </a:rPr>
              <a:t>The network of </a:t>
            </a:r>
            <a:r>
              <a:rPr lang="en-US" sz="2000" dirty="0">
                <a:latin typeface="+mn-lt"/>
                <a:ea typeface="Yu Gothic" panose="020B0400000000000000" pitchFamily="34" charset="-128"/>
              </a:rPr>
              <a:t>C</a:t>
            </a:r>
            <a:r>
              <a:rPr lang="en-US" sz="2000" dirty="0">
                <a:effectLst/>
                <a:latin typeface="+mn-lt"/>
                <a:ea typeface="Yu Gothic" panose="020B0400000000000000" pitchFamily="34" charset="-128"/>
                <a:cs typeface="Arial" panose="020B0604020202020204" pitchFamily="34" charset="0"/>
              </a:rPr>
              <a:t>HCs in the county are anticipating </a:t>
            </a:r>
            <a:r>
              <a:rPr lang="en-US" sz="2000" dirty="0">
                <a:latin typeface="+mn-lt"/>
                <a:ea typeface="Yu Gothic" panose="020B0400000000000000" pitchFamily="34" charset="-128"/>
              </a:rPr>
              <a:t>14,677</a:t>
            </a:r>
            <a:r>
              <a:rPr lang="en-US" sz="2000" dirty="0">
                <a:effectLst/>
                <a:latin typeface="+mn-lt"/>
                <a:ea typeface="Yu Gothic" panose="020B0400000000000000" pitchFamily="34" charset="-128"/>
                <a:cs typeface="Arial" panose="020B0604020202020204" pitchFamily="34" charset="0"/>
              </a:rPr>
              <a:t> more individuals (a </a:t>
            </a:r>
            <a:r>
              <a:rPr lang="en-US" sz="2000" dirty="0">
                <a:latin typeface="+mn-lt"/>
                <a:ea typeface="Yu Gothic" panose="020B0400000000000000" pitchFamily="34" charset="-128"/>
              </a:rPr>
              <a:t>95</a:t>
            </a:r>
            <a:r>
              <a:rPr lang="en-US" sz="2000" dirty="0">
                <a:effectLst/>
                <a:latin typeface="+mn-lt"/>
                <a:ea typeface="Yu Gothic" panose="020B0400000000000000" pitchFamily="34" charset="-128"/>
                <a:cs typeface="Arial" panose="020B0604020202020204" pitchFamily="34" charset="0"/>
              </a:rPr>
              <a:t>% increase) will attend their clinics without any medical coverage.</a:t>
            </a:r>
          </a:p>
          <a:p>
            <a:pPr>
              <a:spcBef>
                <a:spcPts val="0"/>
              </a:spcBef>
              <a:spcAft>
                <a:spcPts val="800"/>
              </a:spcAft>
            </a:pPr>
            <a:r>
              <a:rPr lang="en-US" sz="2000" dirty="0">
                <a:latin typeface="+mn-lt"/>
                <a:ea typeface="Yu Gothic" panose="020B0400000000000000" pitchFamily="34" charset="-128"/>
              </a:rPr>
              <a:t>Requesting $12.8 million in FY 26/27 to support this increased need and provide service for County’s WIC 17000 indigent care obligation.</a:t>
            </a:r>
            <a:endParaRPr lang="en-US" sz="2000" dirty="0">
              <a:effectLst/>
              <a:latin typeface="+mn-lt"/>
              <a:ea typeface="Yu Gothic" panose="020B0400000000000000" pitchFamily="34" charset="-128"/>
              <a:cs typeface="Arial" panose="020B0604020202020204" pitchFamily="34" charset="0"/>
            </a:endParaRPr>
          </a:p>
        </p:txBody>
      </p:sp>
      <p:sp>
        <p:nvSpPr>
          <p:cNvPr id="9" name="Slide Number Placeholder 8">
            <a:extLst>
              <a:ext uri="{FF2B5EF4-FFF2-40B4-BE49-F238E27FC236}">
                <a16:creationId xmlns:a16="http://schemas.microsoft.com/office/drawing/2014/main" id="{00B2B3C7-417D-3BFF-1264-06CAA179920D}"/>
              </a:ext>
            </a:extLst>
          </p:cNvPr>
          <p:cNvSpPr>
            <a:spLocks noGrp="1"/>
          </p:cNvSpPr>
          <p:nvPr>
            <p:ph type="sldNum" sz="quarter" idx="12"/>
          </p:nvPr>
        </p:nvSpPr>
        <p:spPr/>
        <p:txBody>
          <a:bodyPr/>
          <a:lstStyle/>
          <a:p>
            <a:fld id="{51881F15-39FD-9241-9C38-F8E9B8F9C8D7}" type="slidenum">
              <a:rPr lang="en-US" smtClean="0"/>
              <a:t>9</a:t>
            </a:fld>
            <a:endParaRPr lang="en-US" dirty="0"/>
          </a:p>
        </p:txBody>
      </p:sp>
      <p:pic>
        <p:nvPicPr>
          <p:cNvPr id="18" name="Picture 17">
            <a:extLst>
              <a:ext uri="{FF2B5EF4-FFF2-40B4-BE49-F238E27FC236}">
                <a16:creationId xmlns:a16="http://schemas.microsoft.com/office/drawing/2014/main" id="{E4E7F1FC-CDBD-2207-135E-287B7905C2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21098" y="5078301"/>
            <a:ext cx="2130080" cy="1278048"/>
          </a:xfrm>
          <a:prstGeom prst="rect">
            <a:avLst/>
          </a:prstGeom>
        </p:spPr>
      </p:pic>
    </p:spTree>
    <p:extLst>
      <p:ext uri="{BB962C8B-B14F-4D97-AF65-F5344CB8AC3E}">
        <p14:creationId xmlns:p14="http://schemas.microsoft.com/office/powerpoint/2010/main" val="2611765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B44F61C4BEDE4CACD10DCA9F1BF6FB" ma:contentTypeVersion="15" ma:contentTypeDescription="Create a new document." ma:contentTypeScope="" ma:versionID="37a07dbdab8603ef69ad2ef4e51b8e36">
  <xsd:schema xmlns:xsd="http://www.w3.org/2001/XMLSchema" xmlns:xs="http://www.w3.org/2001/XMLSchema" xmlns:p="http://schemas.microsoft.com/office/2006/metadata/properties" xmlns:ns2="f2f2f52a-4de9-4ef7-b13d-c9e41c843df3" xmlns:ns3="aa81c235-bc85-4be6-8468-740eb648472c" targetNamespace="http://schemas.microsoft.com/office/2006/metadata/properties" ma:root="true" ma:fieldsID="05451834b5078119789fec229853fc7e" ns2:_="" ns3:_="">
    <xsd:import namespace="f2f2f52a-4de9-4ef7-b13d-c9e41c843df3"/>
    <xsd:import namespace="aa81c235-bc85-4be6-8468-740eb648472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Notes0"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f2f52a-4de9-4ef7-b13d-c9e41c843d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a548d21-6c86-4e33-8bb5-3bd772540cb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Notes0" ma:index="21" nillable="true" ma:displayName="Notes" ma:description="Notes" ma:internalName="Notes0">
      <xsd:simpleType>
        <xsd:restriction base="dms:Text">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81c235-bc85-4be6-8468-740eb648472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477775c-231c-4c3d-8108-240689b32d60}" ma:internalName="TaxCatchAll" ma:showField="CatchAllData" ma:web="aa81c235-bc85-4be6-8468-740eb64847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2f2f52a-4de9-4ef7-b13d-c9e41c843df3">
      <Terms xmlns="http://schemas.microsoft.com/office/infopath/2007/PartnerControls"/>
    </lcf76f155ced4ddcb4097134ff3c332f>
    <Notes0 xmlns="f2f2f52a-4de9-4ef7-b13d-c9e41c843df3" xsi:nil="true"/>
    <TaxCatchAll xmlns="aa81c235-bc85-4be6-8468-740eb648472c" xsi:nil="true"/>
  </documentManagement>
</p:properties>
</file>

<file path=customXml/itemProps1.xml><?xml version="1.0" encoding="utf-8"?>
<ds:datastoreItem xmlns:ds="http://schemas.openxmlformats.org/officeDocument/2006/customXml" ds:itemID="{976A509B-D664-4E5D-824B-C0F48E5D045D}">
  <ds:schemaRefs>
    <ds:schemaRef ds:uri="aa81c235-bc85-4be6-8468-740eb648472c"/>
    <ds:schemaRef ds:uri="f2f2f52a-4de9-4ef7-b13d-c9e41c843d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1E64CC0-20C0-4958-A349-D5D1F72E4E65}">
  <ds:schemaRefs>
    <ds:schemaRef ds:uri="http://schemas.microsoft.com/sharepoint/v3/contenttype/forms"/>
  </ds:schemaRefs>
</ds:datastoreItem>
</file>

<file path=customXml/itemProps3.xml><?xml version="1.0" encoding="utf-8"?>
<ds:datastoreItem xmlns:ds="http://schemas.openxmlformats.org/officeDocument/2006/customXml" ds:itemID="{6C75F74E-A6AF-481C-B420-253D5D9903AB}">
  <ds:schemaRefs>
    <ds:schemaRef ds:uri="http://purl.org/dc/elements/1.1/"/>
    <ds:schemaRef ds:uri="http://schemas.microsoft.com/office/2006/documentManagement/types"/>
    <ds:schemaRef ds:uri="http://purl.org/dc/terms/"/>
    <ds:schemaRef ds:uri="http://schemas.microsoft.com/office/infopath/2007/PartnerControls"/>
    <ds:schemaRef ds:uri="http://www.w3.org/XML/1998/namespace"/>
    <ds:schemaRef ds:uri="http://schemas.openxmlformats.org/package/2006/metadata/core-properties"/>
    <ds:schemaRef ds:uri="http://purl.org/dc/dcmitype/"/>
    <ds:schemaRef ds:uri="aa81c235-bc85-4be6-8468-740eb648472c"/>
    <ds:schemaRef ds:uri="f2f2f52a-4de9-4ef7-b13d-c9e41c843df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60</TotalTime>
  <Words>2589</Words>
  <Application>Microsoft Office PowerPoint</Application>
  <PresentationFormat>Widescreen</PresentationFormat>
  <Paragraphs>279</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Yu Gothic</vt:lpstr>
      <vt:lpstr>Arial</vt:lpstr>
      <vt:lpstr>Calibri</vt:lpstr>
      <vt:lpstr>Courier New</vt:lpstr>
      <vt:lpstr>Georgia</vt:lpstr>
      <vt:lpstr>Gill Sans MT</vt:lpstr>
      <vt:lpstr>System Font Regular</vt:lpstr>
      <vt:lpstr>Verdana</vt:lpstr>
      <vt:lpstr>Wingdings</vt:lpstr>
      <vt:lpstr>Office Theme</vt:lpstr>
      <vt:lpstr>    County of Sonoma  Federal H.R. 1 Impacts   SCMCA – May 14, 2026 Jennifer Solito, Assistant County Executive</vt:lpstr>
      <vt:lpstr>Agenda</vt:lpstr>
      <vt:lpstr>Implementation Timeline</vt:lpstr>
      <vt:lpstr>IMPACT – HEALTH CARE COVERAGE</vt:lpstr>
      <vt:lpstr>Anticipated Sonoma County Impacts</vt:lpstr>
      <vt:lpstr>Waterfall of Medical Coverage</vt:lpstr>
      <vt:lpstr>County Responsibility – Indigent Care</vt:lpstr>
      <vt:lpstr>County Medical Services Program</vt:lpstr>
      <vt:lpstr>Indigent Care through Local CHCs</vt:lpstr>
      <vt:lpstr>IMPACT – FOOD ASSISTANCE</vt:lpstr>
      <vt:lpstr>Anticipated Sonoma County Impacts</vt:lpstr>
      <vt:lpstr>Potential Mitigation Strategies</vt:lpstr>
      <vt:lpstr>Resources Needed - Staffing</vt:lpstr>
      <vt:lpstr>Resources Needed – Partners &amp; Programs</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Sonoma County Budget Workshop FY 2026-27</dc:title>
  <dc:creator>Sonoma County Executive's Office</dc:creator>
  <cp:lastModifiedBy>Lauren Berges</cp:lastModifiedBy>
  <cp:revision>3</cp:revision>
  <cp:lastPrinted>2026-04-01T16:50:54Z</cp:lastPrinted>
  <dcterms:created xsi:type="dcterms:W3CDTF">2023-01-30T19:30:23Z</dcterms:created>
  <dcterms:modified xsi:type="dcterms:W3CDTF">2026-05-05T22:30:30Z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0x010100E1B44F61C4BEDE4CACD10DCA9F1BF6FB</vt:lpwstr>
  </property>
  <property fmtid="{D5CDD505-2E9C-101B-9397-08002B2CF9AE}" pid="3" name="MediaServiceImageTags">
    <vt:lpwstr/>
  </property>
  <property fmtid="{D5CDD505-2E9C-101B-9397-08002B2CF9AE}" pid="4" name="Order">
    <vt:r8>42186100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ies>
</file>