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orbel" panose="020B050302020402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
      <p:font typeface="Libre Baskerville" panose="020F0502020204030204" pitchFamily="2" charset="0"/>
      <p:regular r:id="rId24"/>
      <p:bold r:id="rId25"/>
      <p:italic r:id="rId26"/>
    </p:embeddedFont>
    <p:embeddedFont>
      <p:font typeface="Open Sans" panose="020B0606030504020204" pitchFamily="34" charset="0"/>
      <p:regular r:id="rId27"/>
      <p:bold r:id="rId28"/>
      <p:italic r:id="rId29"/>
      <p:boldItalic r:id="rId30"/>
    </p:embeddedFont>
    <p:embeddedFont>
      <p:font typeface="PT Sans"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afe8481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afe8481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88a367613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88a367613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889940fb3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889940fb3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Letter sent in January - </a:t>
            </a:r>
            <a:r>
              <a:rPr lang="en" sz="1200">
                <a:solidFill>
                  <a:schemeClr val="dk1"/>
                </a:solidFill>
                <a:latin typeface="Helvetica Neue"/>
                <a:ea typeface="Helvetica Neue"/>
                <a:cs typeface="Helvetica Neue"/>
                <a:sym typeface="Helvetica Neue"/>
              </a:rPr>
              <a:t>use your platform to lobby relationships to fight for more funding.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889940fb3e_1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889940fb3e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889940fb3e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889940fb3e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889940fb3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889940fb3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500">
              <a:solidFill>
                <a:schemeClr val="dk1"/>
              </a:solidFill>
              <a:highlight>
                <a:srgbClr val="FFFFFF"/>
              </a:highlight>
              <a:latin typeface="PT Sans"/>
              <a:ea typeface="PT Sans"/>
              <a:cs typeface="PT Sans"/>
              <a:sym typeface="PT Sans"/>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889940fb3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889940fb3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Helvetica Neue"/>
                <a:ea typeface="Helvetica Neue"/>
                <a:cs typeface="Helvetica Neue"/>
                <a:sym typeface="Helvetica Neue"/>
              </a:rPr>
              <a:t>-What happens to one group affects all of us. These are children in you towns and cities. </a:t>
            </a:r>
            <a:r>
              <a:rPr lang="en">
                <a:solidFill>
                  <a:schemeClr val="dk1"/>
                </a:solidFill>
              </a:rPr>
              <a:t>Missing is education; </a:t>
            </a:r>
            <a:r>
              <a:rPr lang="en" sz="1200">
                <a:solidFill>
                  <a:schemeClr val="dk1"/>
                </a:solidFill>
                <a:latin typeface="Helvetica Neue"/>
                <a:ea typeface="Helvetica Neue"/>
                <a:cs typeface="Helvetica Neue"/>
                <a:sym typeface="Helvetica Neue"/>
              </a:rPr>
              <a:t>-Effects the bottom line of your local economy (parents, teachers, students) </a:t>
            </a:r>
            <a:endParaRPr sz="12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1200"/>
              </a:spcAft>
              <a:buClr>
                <a:schemeClr val="dk1"/>
              </a:buClr>
              <a:buSzPts val="1100"/>
              <a:buFont typeface="Arial"/>
              <a:buNone/>
            </a:pPr>
            <a:r>
              <a:rPr lang="en" sz="1200">
                <a:solidFill>
                  <a:schemeClr val="dk1"/>
                </a:solidFill>
                <a:highlight>
                  <a:schemeClr val="lt1"/>
                </a:highlight>
                <a:latin typeface="Open Sans"/>
                <a:ea typeface="Open Sans"/>
                <a:cs typeface="Open Sans"/>
                <a:sym typeface="Open Sans"/>
              </a:rPr>
              <a:t>People who have been in the foster care system are also more likely than others to experience homelessness </a:t>
            </a:r>
            <a:endParaRPr sz="12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889940fb3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889940fb3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7afe8481ea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7afe8481e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7afe8481ea_0_13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4325" algn="l" rtl="0">
              <a:lnSpc>
                <a:spcPct val="115000"/>
              </a:lnSpc>
              <a:spcBef>
                <a:spcPts val="0"/>
              </a:spcBef>
              <a:spcAft>
                <a:spcPts val="0"/>
              </a:spcAft>
              <a:buClr>
                <a:schemeClr val="dk1"/>
              </a:buClr>
              <a:buSzPts val="1350"/>
              <a:buChar char="●"/>
            </a:pPr>
            <a:r>
              <a:rPr lang="en" sz="1350" b="1">
                <a:solidFill>
                  <a:schemeClr val="dk1"/>
                </a:solidFill>
                <a:highlight>
                  <a:srgbClr val="FFFFFF"/>
                </a:highlight>
              </a:rPr>
              <a:t>Adequate</a:t>
            </a:r>
            <a:r>
              <a:rPr lang="en" sz="1350">
                <a:solidFill>
                  <a:schemeClr val="dk1"/>
                </a:solidFill>
                <a:highlight>
                  <a:srgbClr val="FFFFFF"/>
                </a:highlight>
              </a:rPr>
              <a:t> residence is one that is sufficient for meeting both the physical and psychological needs typically met in home environments.</a:t>
            </a:r>
            <a:endParaRPr sz="1350">
              <a:solidFill>
                <a:schemeClr val="dk1"/>
              </a:solidFill>
              <a:highlight>
                <a:srgbClr val="FFFFFF"/>
              </a:highlight>
            </a:endParaRPr>
          </a:p>
          <a:p>
            <a:pPr marL="0" lvl="0" indent="0" algn="l" rtl="0">
              <a:lnSpc>
                <a:spcPct val="115000"/>
              </a:lnSpc>
              <a:spcBef>
                <a:spcPts val="800"/>
              </a:spcBef>
              <a:spcAft>
                <a:spcPts val="0"/>
              </a:spcAft>
              <a:buNone/>
            </a:pPr>
            <a:endParaRPr sz="1500">
              <a:solidFill>
                <a:schemeClr val="lt1"/>
              </a:solidFill>
              <a:latin typeface="PT Sans"/>
              <a:ea typeface="PT Sans"/>
              <a:cs typeface="PT Sans"/>
              <a:sym typeface="PT Sans"/>
            </a:endParaRPr>
          </a:p>
        </p:txBody>
      </p:sp>
      <p:sp>
        <p:nvSpPr>
          <p:cNvPr id="96" name="Google Shape;96;g37afe8481ea_0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889940fb3e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889940fb3e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are federal so both should be considered as equally valid.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afe8481ea_0_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afe8481ea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a:solidFill>
                  <a:schemeClr val="dk1"/>
                </a:solidFill>
                <a:latin typeface="Helvetica Neue"/>
                <a:ea typeface="Helvetica Neue"/>
                <a:cs typeface="Helvetica Neue"/>
                <a:sym typeface="Helvetica Neue"/>
              </a:rPr>
              <a:t>Barriers to the services that cause the children to be on my caseload - racial justice - health crisis. </a:t>
            </a:r>
            <a:endParaRPr sz="1500">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Helvetica Neue"/>
                <a:ea typeface="Helvetica Neue"/>
                <a:cs typeface="Helvetica Neue"/>
                <a:sym typeface="Helvetica Neue"/>
              </a:rPr>
              <a:t>In Sonoma County, 81% of unhoused students are students of color</a:t>
            </a:r>
            <a:endParaRPr sz="15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7afe8481ea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7afe8481ea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ANIMATE. In addition to those challenges that housing insecurities can bring, families &amp; students faced other hurdles when attempting to enroll in school; such as providing proof of residency &amp; medical records. You can see here how families &amp; students responded when asked what were the major barriers they faced when enrolling in school. Negative past experiences in schools can also result in a reluctance to seek help in school</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57250" y="822960"/>
            <a:ext cx="2949000" cy="13029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3000"/>
              <a:buFont typeface="Corbel"/>
              <a:buNone/>
              <a:defRPr sz="3000" b="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389119" y="822960"/>
            <a:ext cx="3909300" cy="3497700"/>
          </a:xfrm>
          <a:prstGeom prst="rect">
            <a:avLst/>
          </a:prstGeom>
          <a:noFill/>
          <a:ln>
            <a:noFill/>
          </a:ln>
        </p:spPr>
        <p:txBody>
          <a:bodyPr spcFirstLastPara="1" wrap="square" lIns="68575" tIns="34275" rIns="68575" bIns="34275" anchor="t" anchorCtr="0">
            <a:normAutofit/>
          </a:bodyPr>
          <a:lstStyle>
            <a:lvl1pPr marL="457200" lvl="0" indent="-349250" algn="l">
              <a:lnSpc>
                <a:spcPct val="90000"/>
              </a:lnSpc>
              <a:spcBef>
                <a:spcPts val="1100"/>
              </a:spcBef>
              <a:spcAft>
                <a:spcPts val="0"/>
              </a:spcAft>
              <a:buSzPts val="1900"/>
              <a:buChar char="●"/>
              <a:defRPr sz="2400"/>
            </a:lvl1pPr>
            <a:lvl2pPr marL="914400" lvl="1" indent="-336550" algn="l">
              <a:lnSpc>
                <a:spcPct val="90000"/>
              </a:lnSpc>
              <a:spcBef>
                <a:spcPts val="1200"/>
              </a:spcBef>
              <a:spcAft>
                <a:spcPts val="0"/>
              </a:spcAft>
              <a:buSzPts val="1700"/>
              <a:buChar char="○"/>
              <a:defRPr sz="2100"/>
            </a:lvl2pPr>
            <a:lvl3pPr marL="1371600" lvl="2" indent="-317500" algn="l">
              <a:lnSpc>
                <a:spcPct val="90000"/>
              </a:lnSpc>
              <a:spcBef>
                <a:spcPts val="300"/>
              </a:spcBef>
              <a:spcAft>
                <a:spcPts val="0"/>
              </a:spcAft>
              <a:buSzPts val="1400"/>
              <a:buChar char="■"/>
              <a:defRPr sz="1800"/>
            </a:lvl3pPr>
            <a:lvl4pPr marL="1828800" lvl="3" indent="-304800" algn="l">
              <a:lnSpc>
                <a:spcPct val="90000"/>
              </a:lnSpc>
              <a:spcBef>
                <a:spcPts val="300"/>
              </a:spcBef>
              <a:spcAft>
                <a:spcPts val="0"/>
              </a:spcAft>
              <a:buSzPts val="1200"/>
              <a:buChar char="●"/>
              <a:defRPr sz="1500"/>
            </a:lvl4pPr>
            <a:lvl5pPr marL="2286000" lvl="4" indent="-304800" algn="l">
              <a:lnSpc>
                <a:spcPct val="90000"/>
              </a:lnSpc>
              <a:spcBef>
                <a:spcPts val="300"/>
              </a:spcBef>
              <a:spcAft>
                <a:spcPts val="0"/>
              </a:spcAft>
              <a:buSzPts val="1200"/>
              <a:buChar char="○"/>
              <a:defRPr sz="1500"/>
            </a:lvl5pPr>
            <a:lvl6pPr marL="2743200" lvl="5" indent="-304800" algn="l">
              <a:lnSpc>
                <a:spcPct val="90000"/>
              </a:lnSpc>
              <a:spcBef>
                <a:spcPts val="300"/>
              </a:spcBef>
              <a:spcAft>
                <a:spcPts val="0"/>
              </a:spcAft>
              <a:buSzPts val="1200"/>
              <a:buChar char="■"/>
              <a:defRPr sz="1500"/>
            </a:lvl6pPr>
            <a:lvl7pPr marL="3200400" lvl="6" indent="-304800" algn="l">
              <a:lnSpc>
                <a:spcPct val="90000"/>
              </a:lnSpc>
              <a:spcBef>
                <a:spcPts val="300"/>
              </a:spcBef>
              <a:spcAft>
                <a:spcPts val="0"/>
              </a:spcAft>
              <a:buSzPts val="1200"/>
              <a:buChar char="●"/>
              <a:defRPr sz="1500"/>
            </a:lvl7pPr>
            <a:lvl8pPr marL="3657600" lvl="7" indent="-304800" algn="l">
              <a:lnSpc>
                <a:spcPct val="90000"/>
              </a:lnSpc>
              <a:spcBef>
                <a:spcPts val="300"/>
              </a:spcBef>
              <a:spcAft>
                <a:spcPts val="0"/>
              </a:spcAft>
              <a:buSzPts val="1200"/>
              <a:buChar char="○"/>
              <a:defRPr sz="1500"/>
            </a:lvl8pPr>
            <a:lvl9pPr marL="4114800" lvl="8" indent="-304800" algn="l">
              <a:lnSpc>
                <a:spcPct val="90000"/>
              </a:lnSpc>
              <a:spcBef>
                <a:spcPts val="300"/>
              </a:spcBef>
              <a:spcAft>
                <a:spcPts val="300"/>
              </a:spcAft>
              <a:buSzPts val="1200"/>
              <a:buChar char="■"/>
              <a:defRPr sz="1500"/>
            </a:lvl9pPr>
          </a:lstStyle>
          <a:p>
            <a:endParaRPr/>
          </a:p>
        </p:txBody>
      </p:sp>
      <p:sp>
        <p:nvSpPr>
          <p:cNvPr id="53" name="Google Shape;53;p13"/>
          <p:cNvSpPr txBox="1">
            <a:spLocks noGrp="1"/>
          </p:cNvSpPr>
          <p:nvPr>
            <p:ph type="body" idx="2"/>
          </p:nvPr>
        </p:nvSpPr>
        <p:spPr>
          <a:xfrm>
            <a:off x="857250" y="2125980"/>
            <a:ext cx="2949000" cy="2263200"/>
          </a:xfrm>
          <a:prstGeom prst="rect">
            <a:avLst/>
          </a:prstGeom>
          <a:noFill/>
          <a:ln>
            <a:noFill/>
          </a:ln>
        </p:spPr>
        <p:txBody>
          <a:bodyPr spcFirstLastPara="1" wrap="square" lIns="68575" tIns="34275" rIns="68575" bIns="34275" anchor="t" anchorCtr="0">
            <a:normAutofit/>
          </a:bodyPr>
          <a:lstStyle>
            <a:lvl1pPr marL="457200" lvl="0" indent="-228600" algn="l">
              <a:lnSpc>
                <a:spcPct val="100000"/>
              </a:lnSpc>
              <a:spcBef>
                <a:spcPts val="800"/>
              </a:spcBef>
              <a:spcAft>
                <a:spcPts val="0"/>
              </a:spcAft>
              <a:buSzPts val="1000"/>
              <a:buNone/>
              <a:defRPr sz="1300"/>
            </a:lvl1pPr>
            <a:lvl2pPr marL="914400" lvl="1" indent="-228600" algn="l">
              <a:lnSpc>
                <a:spcPct val="90000"/>
              </a:lnSpc>
              <a:spcBef>
                <a:spcPts val="1200"/>
              </a:spcBef>
              <a:spcAft>
                <a:spcPts val="0"/>
              </a:spcAft>
              <a:buSzPts val="700"/>
              <a:buNone/>
              <a:defRPr sz="900"/>
            </a:lvl2pPr>
            <a:lvl3pPr marL="1371600" lvl="2" indent="-228600" algn="l">
              <a:lnSpc>
                <a:spcPct val="90000"/>
              </a:lnSpc>
              <a:spcBef>
                <a:spcPts val="300"/>
              </a:spcBef>
              <a:spcAft>
                <a:spcPts val="0"/>
              </a:spcAft>
              <a:buSzPts val="600"/>
              <a:buNone/>
              <a:defRPr sz="800"/>
            </a:lvl3pPr>
            <a:lvl4pPr marL="1828800" lvl="3" indent="-228600" algn="l">
              <a:lnSpc>
                <a:spcPct val="90000"/>
              </a:lnSpc>
              <a:spcBef>
                <a:spcPts val="300"/>
              </a:spcBef>
              <a:spcAft>
                <a:spcPts val="0"/>
              </a:spcAft>
              <a:buSzPts val="500"/>
              <a:buNone/>
              <a:defRPr sz="700"/>
            </a:lvl4pPr>
            <a:lvl5pPr marL="2286000" lvl="4" indent="-228600" algn="l">
              <a:lnSpc>
                <a:spcPct val="90000"/>
              </a:lnSpc>
              <a:spcBef>
                <a:spcPts val="300"/>
              </a:spcBef>
              <a:spcAft>
                <a:spcPts val="0"/>
              </a:spcAft>
              <a:buSzPts val="500"/>
              <a:buNone/>
              <a:defRPr sz="700"/>
            </a:lvl5pPr>
            <a:lvl6pPr marL="2743200" lvl="5" indent="-228600" algn="l">
              <a:lnSpc>
                <a:spcPct val="90000"/>
              </a:lnSpc>
              <a:spcBef>
                <a:spcPts val="300"/>
              </a:spcBef>
              <a:spcAft>
                <a:spcPts val="0"/>
              </a:spcAft>
              <a:buSzPts val="500"/>
              <a:buNone/>
              <a:defRPr sz="700"/>
            </a:lvl6pPr>
            <a:lvl7pPr marL="3200400" lvl="6" indent="-228600" algn="l">
              <a:lnSpc>
                <a:spcPct val="90000"/>
              </a:lnSpc>
              <a:spcBef>
                <a:spcPts val="300"/>
              </a:spcBef>
              <a:spcAft>
                <a:spcPts val="0"/>
              </a:spcAft>
              <a:buSzPts val="500"/>
              <a:buNone/>
              <a:defRPr sz="700"/>
            </a:lvl7pPr>
            <a:lvl8pPr marL="3657600" lvl="7" indent="-228600" algn="l">
              <a:lnSpc>
                <a:spcPct val="90000"/>
              </a:lnSpc>
              <a:spcBef>
                <a:spcPts val="300"/>
              </a:spcBef>
              <a:spcAft>
                <a:spcPts val="0"/>
              </a:spcAft>
              <a:buSzPts val="500"/>
              <a:buNone/>
              <a:defRPr sz="700"/>
            </a:lvl8pPr>
            <a:lvl9pPr marL="4114800" lvl="8" indent="-228600" algn="l">
              <a:lnSpc>
                <a:spcPct val="90000"/>
              </a:lnSpc>
              <a:spcBef>
                <a:spcPts val="300"/>
              </a:spcBef>
              <a:spcAft>
                <a:spcPts val="300"/>
              </a:spcAft>
              <a:buSzPts val="500"/>
              <a:buNone/>
              <a:defRPr sz="700"/>
            </a:lvl9pPr>
          </a:lstStyle>
          <a:p>
            <a:endParaRPr/>
          </a:p>
        </p:txBody>
      </p:sp>
      <p:sp>
        <p:nvSpPr>
          <p:cNvPr id="54" name="Google Shape;54;p13"/>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5" name="Google Shape;55;p13"/>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56" name="Google Shape;56;p13"/>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nche.ed.gov/legislation/mckinney-vento/"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edsource.org/2024/homeless-youth-advocates-call-for-dedicated-state-funding-local-flexibility/707855#:~:text=McKinney%2DVento%20grants%20to%20California,a%20commitment%E2%80%9D%20from%20the%20state." TargetMode="External"/><Relationship Id="rId4" Type="http://schemas.openxmlformats.org/officeDocument/2006/relationships/hyperlink" Target="https://www.kqed.org/news/12006150/looming-end-of-historic-student-homelessness-funding-has-arriv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5406" t="1057" r="-4064" b="4567"/>
          <a:stretch/>
        </p:blipFill>
        <p:spPr>
          <a:xfrm>
            <a:off x="-397800" y="-598726"/>
            <a:ext cx="9939599" cy="6340952"/>
          </a:xfrm>
          <a:prstGeom prst="rect">
            <a:avLst/>
          </a:prstGeom>
          <a:noFill/>
          <a:ln>
            <a:noFill/>
          </a:ln>
        </p:spPr>
      </p:pic>
      <p:pic>
        <p:nvPicPr>
          <p:cNvPr id="62" name="Google Shape;62;p14"/>
          <p:cNvPicPr preferRelativeResize="0"/>
          <p:nvPr/>
        </p:nvPicPr>
        <p:blipFill rotWithShape="1">
          <a:blip r:embed="rId4">
            <a:alphaModFix/>
          </a:blip>
          <a:srcRect/>
          <a:stretch/>
        </p:blipFill>
        <p:spPr>
          <a:xfrm>
            <a:off x="2095000" y="48024"/>
            <a:ext cx="4611151" cy="1475575"/>
          </a:xfrm>
          <a:prstGeom prst="rect">
            <a:avLst/>
          </a:prstGeom>
          <a:noFill/>
          <a:ln>
            <a:noFill/>
          </a:ln>
        </p:spPr>
      </p:pic>
      <p:sp>
        <p:nvSpPr>
          <p:cNvPr id="63" name="Google Shape;63;p14"/>
          <p:cNvSpPr txBox="1"/>
          <p:nvPr/>
        </p:nvSpPr>
        <p:spPr>
          <a:xfrm>
            <a:off x="1047900" y="3071525"/>
            <a:ext cx="7048200" cy="60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solidFill>
                  <a:srgbClr val="F8F8F5"/>
                </a:solidFill>
                <a:latin typeface="PT Sans"/>
                <a:ea typeface="PT Sans"/>
                <a:cs typeface="PT Sans"/>
                <a:sym typeface="PT Sans"/>
              </a:rPr>
              <a:t>Joanna Paun, MA, PPSC</a:t>
            </a:r>
            <a:endParaRPr sz="2400" b="1">
              <a:solidFill>
                <a:srgbClr val="F8F8F5"/>
              </a:solidFill>
              <a:latin typeface="PT Sans"/>
              <a:ea typeface="PT Sans"/>
              <a:cs typeface="PT Sans"/>
              <a:sym typeface="PT Sans"/>
            </a:endParaRPr>
          </a:p>
          <a:p>
            <a:pPr marL="0" lvl="0" indent="0" algn="ctr" rtl="0">
              <a:spcBef>
                <a:spcPts val="0"/>
              </a:spcBef>
              <a:spcAft>
                <a:spcPts val="0"/>
              </a:spcAft>
              <a:buNone/>
            </a:pPr>
            <a:r>
              <a:rPr lang="en" sz="2200" b="1">
                <a:solidFill>
                  <a:srgbClr val="F8F8F5"/>
                </a:solidFill>
                <a:latin typeface="PT Sans"/>
                <a:ea typeface="PT Sans"/>
                <a:cs typeface="PT Sans"/>
                <a:sym typeface="PT Sans"/>
              </a:rPr>
              <a:t>Foster &amp; Homeless Youth Education Services Coordinator</a:t>
            </a:r>
            <a:endParaRPr sz="2200" b="1">
              <a:solidFill>
                <a:srgbClr val="F8F8F5"/>
              </a:solidFill>
              <a:latin typeface="PT Sans"/>
              <a:ea typeface="PT Sans"/>
              <a:cs typeface="PT Sans"/>
              <a:sym typeface="PT Sans"/>
            </a:endParaRPr>
          </a:p>
          <a:p>
            <a:pPr marL="0" lvl="0" indent="0" algn="ctr" rtl="0">
              <a:spcBef>
                <a:spcPts val="0"/>
              </a:spcBef>
              <a:spcAft>
                <a:spcPts val="0"/>
              </a:spcAft>
              <a:buNone/>
            </a:pPr>
            <a:r>
              <a:rPr lang="en" sz="2400" b="1">
                <a:solidFill>
                  <a:srgbClr val="F8F8F5"/>
                </a:solidFill>
                <a:latin typeface="PT Sans"/>
                <a:ea typeface="PT Sans"/>
                <a:cs typeface="PT Sans"/>
                <a:sym typeface="PT Sans"/>
              </a:rPr>
              <a:t>(707) 524-2661 ~ jpaun@scoe.org</a:t>
            </a:r>
            <a:endParaRPr sz="2400" b="1">
              <a:solidFill>
                <a:srgbClr val="F8F8F5"/>
              </a:solidFill>
              <a:latin typeface="PT Sans"/>
              <a:ea typeface="PT Sans"/>
              <a:cs typeface="PT Sans"/>
              <a:sym typeface="PT Sans"/>
            </a:endParaRPr>
          </a:p>
          <a:p>
            <a:pPr marL="0" lvl="0" indent="0" algn="ctr" rtl="0">
              <a:spcBef>
                <a:spcPts val="0"/>
              </a:spcBef>
              <a:spcAft>
                <a:spcPts val="0"/>
              </a:spcAft>
              <a:buNone/>
            </a:pPr>
            <a:endParaRPr sz="2400">
              <a:solidFill>
                <a:srgbClr val="F8F8F5"/>
              </a:solidFill>
              <a:latin typeface="PT Sans"/>
              <a:ea typeface="PT Sans"/>
              <a:cs typeface="PT Sans"/>
              <a:sym typeface="PT Sans"/>
            </a:endParaRPr>
          </a:p>
        </p:txBody>
      </p:sp>
      <p:sp>
        <p:nvSpPr>
          <p:cNvPr id="64" name="Google Shape;64;p14"/>
          <p:cNvSpPr txBox="1">
            <a:spLocks noGrp="1"/>
          </p:cNvSpPr>
          <p:nvPr>
            <p:ph type="title"/>
          </p:nvPr>
        </p:nvSpPr>
        <p:spPr>
          <a:xfrm>
            <a:off x="140275" y="1523600"/>
            <a:ext cx="8520600" cy="121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990"/>
              <a:buFont typeface="Arial"/>
              <a:buNone/>
            </a:pPr>
            <a:r>
              <a:rPr lang="en" sz="5000">
                <a:solidFill>
                  <a:schemeClr val="accent4"/>
                </a:solidFill>
              </a:rPr>
              <a:t>Providing Support for </a:t>
            </a:r>
            <a:endParaRPr sz="5000">
              <a:solidFill>
                <a:schemeClr val="accent4"/>
              </a:solidFill>
            </a:endParaRPr>
          </a:p>
          <a:p>
            <a:pPr marL="0" lvl="0" indent="0" algn="ctr" rtl="0">
              <a:spcBef>
                <a:spcPts val="0"/>
              </a:spcBef>
              <a:spcAft>
                <a:spcPts val="0"/>
              </a:spcAft>
              <a:buClr>
                <a:schemeClr val="dk1"/>
              </a:buClr>
              <a:buSzPts val="990"/>
              <a:buFont typeface="Arial"/>
              <a:buNone/>
            </a:pPr>
            <a:r>
              <a:rPr lang="en" sz="5000">
                <a:solidFill>
                  <a:schemeClr val="accent4"/>
                </a:solidFill>
              </a:rPr>
              <a:t>Foster &amp; Homeless Youth </a:t>
            </a:r>
            <a:endParaRPr sz="5000">
              <a:solidFill>
                <a:schemeClr val="accent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164925" y="229075"/>
            <a:ext cx="884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990"/>
              <a:buFont typeface="Arial"/>
              <a:buNone/>
            </a:pPr>
            <a:r>
              <a:rPr lang="en" sz="1720" b="1">
                <a:solidFill>
                  <a:srgbClr val="0F6BB1"/>
                </a:solidFill>
              </a:rPr>
              <a:t>Academic performance for youth impacted by homelessness in Sonoma County</a:t>
            </a:r>
            <a:endParaRPr sz="3300"/>
          </a:p>
        </p:txBody>
      </p:sp>
      <p:sp>
        <p:nvSpPr>
          <p:cNvPr id="132" name="Google Shape;132;p23"/>
          <p:cNvSpPr txBox="1">
            <a:spLocks noGrp="1"/>
          </p:cNvSpPr>
          <p:nvPr>
            <p:ph type="body" idx="1"/>
          </p:nvPr>
        </p:nvSpPr>
        <p:spPr>
          <a:xfrm>
            <a:off x="213250" y="10656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3" name="Google Shape;133;p23" title="Chart"/>
          <p:cNvPicPr preferRelativeResize="0"/>
          <p:nvPr/>
        </p:nvPicPr>
        <p:blipFill>
          <a:blip r:embed="rId3">
            <a:alphaModFix/>
          </a:blip>
          <a:stretch>
            <a:fillRect/>
          </a:stretch>
        </p:blipFill>
        <p:spPr>
          <a:xfrm>
            <a:off x="34749" y="930150"/>
            <a:ext cx="4469051" cy="3341200"/>
          </a:xfrm>
          <a:prstGeom prst="rect">
            <a:avLst/>
          </a:prstGeom>
          <a:noFill/>
          <a:ln>
            <a:noFill/>
          </a:ln>
        </p:spPr>
      </p:pic>
      <p:pic>
        <p:nvPicPr>
          <p:cNvPr id="134" name="Google Shape;134;p23" title="Chart"/>
          <p:cNvPicPr preferRelativeResize="0"/>
          <p:nvPr/>
        </p:nvPicPr>
        <p:blipFill>
          <a:blip r:embed="rId4">
            <a:alphaModFix/>
          </a:blip>
          <a:stretch>
            <a:fillRect/>
          </a:stretch>
        </p:blipFill>
        <p:spPr>
          <a:xfrm>
            <a:off x="4457450" y="933920"/>
            <a:ext cx="4776750" cy="3155943"/>
          </a:xfrm>
          <a:prstGeom prst="rect">
            <a:avLst/>
          </a:prstGeom>
          <a:noFill/>
          <a:ln>
            <a:noFill/>
          </a:ln>
        </p:spPr>
      </p:pic>
      <p:pic>
        <p:nvPicPr>
          <p:cNvPr id="135" name="Google Shape;135;p23"/>
          <p:cNvPicPr preferRelativeResize="0"/>
          <p:nvPr/>
        </p:nvPicPr>
        <p:blipFill>
          <a:blip r:embed="rId5">
            <a:alphaModFix/>
          </a:blip>
          <a:stretch>
            <a:fillRect/>
          </a:stretch>
        </p:blipFill>
        <p:spPr>
          <a:xfrm>
            <a:off x="2909279" y="4222000"/>
            <a:ext cx="2753848" cy="880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4"/>
          <p:cNvSpPr txBox="1">
            <a:spLocks noGrp="1"/>
          </p:cNvSpPr>
          <p:nvPr>
            <p:ph type="title"/>
          </p:nvPr>
        </p:nvSpPr>
        <p:spPr>
          <a:xfrm>
            <a:off x="118450" y="133450"/>
            <a:ext cx="86271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b="1"/>
              <a:t>Recent Call for Action &amp; Collaboration </a:t>
            </a:r>
            <a:endParaRPr sz="2120" b="1"/>
          </a:p>
        </p:txBody>
      </p:sp>
      <p:sp>
        <p:nvSpPr>
          <p:cNvPr id="141" name="Google Shape;141;p24"/>
          <p:cNvSpPr txBox="1">
            <a:spLocks noGrp="1"/>
          </p:cNvSpPr>
          <p:nvPr>
            <p:ph type="body" idx="1"/>
          </p:nvPr>
        </p:nvSpPr>
        <p:spPr>
          <a:xfrm>
            <a:off x="41575" y="526575"/>
            <a:ext cx="9014100" cy="4554600"/>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0"/>
              </a:spcBef>
              <a:spcAft>
                <a:spcPts val="0"/>
              </a:spcAft>
              <a:buClr>
                <a:schemeClr val="dk1"/>
              </a:buClr>
              <a:buSzPct val="72938"/>
              <a:buFont typeface="Arial"/>
              <a:buNone/>
            </a:pPr>
            <a:r>
              <a:rPr lang="en" sz="1508">
                <a:solidFill>
                  <a:srgbClr val="242424"/>
                </a:solidFill>
              </a:rPr>
              <a:t>The staff of Sonoma County Office of Education’s McKinney-Vento program provides school districts, families, and community partners with training, assistance, and resources to help meet students’ most basic educational needs, including backpacks, school supplies, and hygiene kits. </a:t>
            </a:r>
            <a:endParaRPr sz="1508">
              <a:solidFill>
                <a:srgbClr val="242424"/>
              </a:solidFill>
            </a:endParaRPr>
          </a:p>
          <a:p>
            <a:pPr marL="0" lvl="0" indent="0" algn="l" rtl="0">
              <a:lnSpc>
                <a:spcPct val="100000"/>
              </a:lnSpc>
              <a:spcBef>
                <a:spcPts val="0"/>
              </a:spcBef>
              <a:spcAft>
                <a:spcPts val="0"/>
              </a:spcAft>
              <a:buClr>
                <a:schemeClr val="dk1"/>
              </a:buClr>
              <a:buSzPct val="72938"/>
              <a:buFont typeface="Arial"/>
              <a:buNone/>
            </a:pPr>
            <a:endParaRPr sz="1508">
              <a:solidFill>
                <a:srgbClr val="242424"/>
              </a:solidFill>
            </a:endParaRPr>
          </a:p>
          <a:p>
            <a:pPr marL="0" lvl="0" indent="0" algn="l" rtl="0">
              <a:lnSpc>
                <a:spcPct val="100000"/>
              </a:lnSpc>
              <a:spcBef>
                <a:spcPts val="0"/>
              </a:spcBef>
              <a:spcAft>
                <a:spcPts val="0"/>
              </a:spcAft>
              <a:buClr>
                <a:schemeClr val="dk1"/>
              </a:buClr>
              <a:buSzPct val="72938"/>
              <a:buFont typeface="Arial"/>
              <a:buNone/>
            </a:pPr>
            <a:r>
              <a:rPr lang="en" sz="1508">
                <a:solidFill>
                  <a:srgbClr val="242424"/>
                </a:solidFill>
              </a:rPr>
              <a:t>All of this is done to meet the needs of the 1,432 homeless students on a budget of just </a:t>
            </a:r>
            <a:r>
              <a:rPr lang="en" sz="1508" b="1" u="sng">
                <a:solidFill>
                  <a:srgbClr val="660000"/>
                </a:solidFill>
              </a:rPr>
              <a:t>$79,000</a:t>
            </a:r>
            <a:r>
              <a:rPr lang="en" sz="1508">
                <a:solidFill>
                  <a:srgbClr val="242424"/>
                </a:solidFill>
              </a:rPr>
              <a:t> a year. That adds up to approximately </a:t>
            </a:r>
            <a:r>
              <a:rPr lang="en" sz="1508" b="1" u="sng">
                <a:solidFill>
                  <a:srgbClr val="660000"/>
                </a:solidFill>
              </a:rPr>
              <a:t>$55</a:t>
            </a:r>
            <a:r>
              <a:rPr lang="en" sz="1508" b="1">
                <a:solidFill>
                  <a:srgbClr val="660000"/>
                </a:solidFill>
              </a:rPr>
              <a:t> </a:t>
            </a:r>
            <a:r>
              <a:rPr lang="en" sz="1508">
                <a:solidFill>
                  <a:srgbClr val="242424"/>
                </a:solidFill>
              </a:rPr>
              <a:t>per student per year, equating to less than </a:t>
            </a:r>
            <a:r>
              <a:rPr lang="en" sz="1508" b="1" u="sng">
                <a:solidFill>
                  <a:srgbClr val="660000"/>
                </a:solidFill>
              </a:rPr>
              <a:t>$5.00/month.</a:t>
            </a:r>
            <a:r>
              <a:rPr lang="en" sz="1508" b="1">
                <a:solidFill>
                  <a:srgbClr val="660000"/>
                </a:solidFill>
              </a:rPr>
              <a:t> </a:t>
            </a:r>
            <a:r>
              <a:rPr lang="en" sz="1508">
                <a:solidFill>
                  <a:srgbClr val="242424"/>
                </a:solidFill>
              </a:rPr>
              <a:t> </a:t>
            </a:r>
            <a:r>
              <a:rPr lang="en" sz="1508" b="1">
                <a:solidFill>
                  <a:srgbClr val="242424"/>
                </a:solidFill>
              </a:rPr>
              <a:t>And all of this funding that SCOE gets is from a </a:t>
            </a:r>
            <a:r>
              <a:rPr lang="en" sz="1508" b="1" i="1">
                <a:solidFill>
                  <a:srgbClr val="242424"/>
                </a:solidFill>
              </a:rPr>
              <a:t>competitive</a:t>
            </a:r>
            <a:r>
              <a:rPr lang="en" sz="1508" b="1">
                <a:solidFill>
                  <a:srgbClr val="242424"/>
                </a:solidFill>
              </a:rPr>
              <a:t> grant. </a:t>
            </a:r>
            <a:endParaRPr sz="1508">
              <a:solidFill>
                <a:srgbClr val="242424"/>
              </a:solidFill>
            </a:endParaRPr>
          </a:p>
          <a:p>
            <a:pPr marL="0" lvl="0" indent="0" algn="l" rtl="0">
              <a:lnSpc>
                <a:spcPct val="100000"/>
              </a:lnSpc>
              <a:spcBef>
                <a:spcPts val="0"/>
              </a:spcBef>
              <a:spcAft>
                <a:spcPts val="0"/>
              </a:spcAft>
              <a:buClr>
                <a:schemeClr val="dk1"/>
              </a:buClr>
              <a:buSzPct val="72938"/>
              <a:buFont typeface="Arial"/>
              <a:buNone/>
            </a:pPr>
            <a:r>
              <a:rPr lang="en" sz="1508">
                <a:solidFill>
                  <a:srgbClr val="242424"/>
                </a:solidFill>
              </a:rPr>
              <a:t> </a:t>
            </a:r>
            <a:endParaRPr sz="1508">
              <a:solidFill>
                <a:srgbClr val="242424"/>
              </a:solidFill>
            </a:endParaRPr>
          </a:p>
          <a:p>
            <a:pPr marL="0" lvl="0" indent="0" algn="l" rtl="0">
              <a:lnSpc>
                <a:spcPct val="100000"/>
              </a:lnSpc>
              <a:spcBef>
                <a:spcPts val="0"/>
              </a:spcBef>
              <a:spcAft>
                <a:spcPts val="0"/>
              </a:spcAft>
              <a:buNone/>
            </a:pPr>
            <a:r>
              <a:rPr lang="en" sz="1508">
                <a:solidFill>
                  <a:srgbClr val="242424"/>
                </a:solidFill>
              </a:rPr>
              <a:t>McKinney-Vento is funded by the </a:t>
            </a:r>
            <a:r>
              <a:rPr lang="en" sz="1508" b="1" u="sng">
                <a:solidFill>
                  <a:srgbClr val="0000FF"/>
                </a:solidFill>
                <a:hlinkClick r:id="rId3">
                  <a:extLst>
                    <a:ext uri="{A12FA001-AC4F-418D-AE19-62706E023703}">
                      <ahyp:hlinkClr xmlns:ahyp="http://schemas.microsoft.com/office/drawing/2018/hyperlinkcolor" val="tx"/>
                    </a:ext>
                  </a:extLst>
                </a:hlinkClick>
              </a:rPr>
              <a:t>US Department of Education</a:t>
            </a:r>
            <a:r>
              <a:rPr lang="en" sz="1508">
                <a:solidFill>
                  <a:srgbClr val="242424"/>
                </a:solidFill>
              </a:rPr>
              <a:t>. The staff received </a:t>
            </a:r>
            <a:r>
              <a:rPr lang="en" sz="1508" u="sng">
                <a:solidFill>
                  <a:srgbClr val="0000FF"/>
                </a:solidFill>
                <a:hlinkClick r:id="rId4">
                  <a:extLst>
                    <a:ext uri="{A12FA001-AC4F-418D-AE19-62706E023703}">
                      <ahyp:hlinkClr xmlns:ahyp="http://schemas.microsoft.com/office/drawing/2018/hyperlinkcolor" val="tx"/>
                    </a:ext>
                  </a:extLst>
                </a:hlinkClick>
              </a:rPr>
              <a:t>additional</a:t>
            </a:r>
            <a:r>
              <a:rPr lang="en" sz="1508" u="sng">
                <a:solidFill>
                  <a:srgbClr val="1155CC"/>
                </a:solidFill>
                <a:hlinkClick r:id="rId4">
                  <a:extLst>
                    <a:ext uri="{A12FA001-AC4F-418D-AE19-62706E023703}">
                      <ahyp:hlinkClr xmlns:ahyp="http://schemas.microsoft.com/office/drawing/2018/hyperlinkcolor" val="tx"/>
                    </a:ext>
                  </a:extLst>
                </a:hlinkClick>
              </a:rPr>
              <a:t> </a:t>
            </a:r>
            <a:r>
              <a:rPr lang="en" sz="1508" u="sng">
                <a:solidFill>
                  <a:srgbClr val="0000FF"/>
                </a:solidFill>
                <a:hlinkClick r:id="rId4">
                  <a:extLst>
                    <a:ext uri="{A12FA001-AC4F-418D-AE19-62706E023703}">
                      <ahyp:hlinkClr xmlns:ahyp="http://schemas.microsoft.com/office/drawing/2018/hyperlinkcolor" val="tx"/>
                    </a:ext>
                  </a:extLst>
                </a:hlinkClick>
              </a:rPr>
              <a:t>funding</a:t>
            </a:r>
            <a:r>
              <a:rPr lang="en" sz="1508">
                <a:solidFill>
                  <a:srgbClr val="242424"/>
                </a:solidFill>
              </a:rPr>
              <a:t> during the pandemic, but those funds have expired. There has been a recent call for the State of California to </a:t>
            </a:r>
            <a:r>
              <a:rPr lang="en" sz="1508" u="sng">
                <a:solidFill>
                  <a:srgbClr val="0000FF"/>
                </a:solidFill>
                <a:hlinkClick r:id="rId5">
                  <a:extLst>
                    <a:ext uri="{A12FA001-AC4F-418D-AE19-62706E023703}">
                      <ahyp:hlinkClr xmlns:ahyp="http://schemas.microsoft.com/office/drawing/2018/hyperlinkcolor" val="tx"/>
                    </a:ext>
                  </a:extLst>
                </a:hlinkClick>
              </a:rPr>
              <a:t>match the federal funding </a:t>
            </a:r>
            <a:r>
              <a:rPr lang="en" sz="1508">
                <a:solidFill>
                  <a:srgbClr val="242424"/>
                </a:solidFill>
              </a:rPr>
              <a:t>received so that we can do more for our students. </a:t>
            </a:r>
            <a:endParaRPr sz="1508">
              <a:solidFill>
                <a:srgbClr val="242424"/>
              </a:solidFill>
            </a:endParaRPr>
          </a:p>
          <a:p>
            <a:pPr marL="0" lvl="0" indent="0" algn="l" rtl="0">
              <a:lnSpc>
                <a:spcPct val="100000"/>
              </a:lnSpc>
              <a:spcBef>
                <a:spcPts val="0"/>
              </a:spcBef>
              <a:spcAft>
                <a:spcPts val="0"/>
              </a:spcAft>
              <a:buNone/>
            </a:pPr>
            <a:endParaRPr sz="1508">
              <a:solidFill>
                <a:srgbClr val="242424"/>
              </a:solidFill>
            </a:endParaRPr>
          </a:p>
          <a:p>
            <a:pPr marL="0" lvl="0" indent="0" algn="l" rtl="0">
              <a:spcBef>
                <a:spcPts val="0"/>
              </a:spcBef>
              <a:spcAft>
                <a:spcPts val="0"/>
              </a:spcAft>
              <a:buNone/>
            </a:pPr>
            <a:r>
              <a:rPr lang="en" sz="1508">
                <a:solidFill>
                  <a:schemeClr val="dk1"/>
                </a:solidFill>
              </a:rPr>
              <a:t>The state has </a:t>
            </a:r>
            <a:r>
              <a:rPr lang="en" sz="1508" b="1">
                <a:solidFill>
                  <a:srgbClr val="980000"/>
                </a:solidFill>
              </a:rPr>
              <a:t>no dedicated funding</a:t>
            </a:r>
            <a:r>
              <a:rPr lang="en" sz="1508">
                <a:solidFill>
                  <a:schemeClr val="dk1"/>
                </a:solidFill>
              </a:rPr>
              <a:t> for this student group.</a:t>
            </a:r>
            <a:endParaRPr sz="1524">
              <a:solidFill>
                <a:srgbClr val="000000"/>
              </a:solidFill>
            </a:endParaRPr>
          </a:p>
          <a:p>
            <a:pPr marL="0" lvl="0" indent="0" algn="l" rtl="0">
              <a:spcBef>
                <a:spcPts val="1200"/>
              </a:spcBef>
              <a:spcAft>
                <a:spcPts val="0"/>
              </a:spcAft>
              <a:buNone/>
            </a:pPr>
            <a:r>
              <a:rPr lang="en" sz="1524">
                <a:solidFill>
                  <a:schemeClr val="dk1"/>
                </a:solidFill>
              </a:rPr>
              <a:t>While these students may benefit from initiatives that address the needs of socioeconomically disadvantaged students more broadly, students who are experiencing homelessness often have distinct and unique needs that are not addressed by broader reaching interventions.  </a:t>
            </a:r>
            <a:endParaRPr sz="1524">
              <a:solidFill>
                <a:schemeClr val="dk1"/>
              </a:solidFill>
            </a:endParaRPr>
          </a:p>
          <a:p>
            <a:pPr marL="0" lvl="0" indent="0" algn="l" rtl="0">
              <a:spcBef>
                <a:spcPts val="1200"/>
              </a:spcBef>
              <a:spcAft>
                <a:spcPts val="0"/>
              </a:spcAft>
              <a:buNone/>
            </a:pPr>
            <a:r>
              <a:rPr lang="en" sz="1524">
                <a:solidFill>
                  <a:schemeClr val="dk1"/>
                </a:solidFill>
              </a:rPr>
              <a:t>With the continued fires in our state are poised to exacerbate the homelessness crisis, an investment of resources into meeting the needs of homeless students is more essential now than ever before.</a:t>
            </a:r>
            <a:endParaRPr sz="1524">
              <a:solidFill>
                <a:schemeClr val="dk1"/>
              </a:solidFill>
            </a:endParaRPr>
          </a:p>
          <a:p>
            <a:pPr marL="0" lvl="0" indent="0" algn="l" rtl="0">
              <a:spcBef>
                <a:spcPts val="1200"/>
              </a:spcBef>
              <a:spcAft>
                <a:spcPts val="0"/>
              </a:spcAft>
              <a:buNone/>
            </a:pPr>
            <a:endParaRPr sz="1000">
              <a:solidFill>
                <a:srgbClr val="000000"/>
              </a:solidFill>
            </a:endParaRPr>
          </a:p>
          <a:p>
            <a:pPr marL="0" lvl="0" indent="0" algn="l" rtl="0">
              <a:lnSpc>
                <a:spcPct val="100000"/>
              </a:lnSpc>
              <a:spcBef>
                <a:spcPts val="1200"/>
              </a:spcBef>
              <a:spcAft>
                <a:spcPts val="0"/>
              </a:spcAft>
              <a:buClr>
                <a:schemeClr val="dk1"/>
              </a:buClr>
              <a:buSzPct val="64705"/>
              <a:buFont typeface="Arial"/>
              <a:buNone/>
            </a:pPr>
            <a:r>
              <a:rPr lang="en" sz="1700" b="1"/>
              <a:t>How are your local resources being used to address students experiencing homelessness?</a:t>
            </a:r>
            <a:endParaRPr sz="17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5" title="Screenshot 2025-09-09 at 11.16.55 AM.png"/>
          <p:cNvPicPr preferRelativeResize="0"/>
          <p:nvPr/>
        </p:nvPicPr>
        <p:blipFill rotWithShape="1">
          <a:blip r:embed="rId3">
            <a:alphaModFix/>
          </a:blip>
          <a:srcRect l="42243" t="9395" r="16973" b="32352"/>
          <a:stretch/>
        </p:blipFill>
        <p:spPr>
          <a:xfrm>
            <a:off x="52125" y="566825"/>
            <a:ext cx="4827525" cy="3643226"/>
          </a:xfrm>
          <a:prstGeom prst="rect">
            <a:avLst/>
          </a:prstGeom>
          <a:noFill/>
          <a:ln>
            <a:noFill/>
          </a:ln>
        </p:spPr>
      </p:pic>
      <p:pic>
        <p:nvPicPr>
          <p:cNvPr id="147" name="Google Shape;147;p25" title="Screenshot 2025-09-09 at 11.18.24 AM.png"/>
          <p:cNvPicPr preferRelativeResize="0"/>
          <p:nvPr/>
        </p:nvPicPr>
        <p:blipFill rotWithShape="1">
          <a:blip r:embed="rId4">
            <a:alphaModFix/>
          </a:blip>
          <a:srcRect l="45366" t="8397" r="17596" b="6612"/>
          <a:stretch/>
        </p:blipFill>
        <p:spPr>
          <a:xfrm>
            <a:off x="5798125" y="0"/>
            <a:ext cx="3298028" cy="4256775"/>
          </a:xfrm>
          <a:prstGeom prst="rect">
            <a:avLst/>
          </a:prstGeom>
          <a:noFill/>
          <a:ln>
            <a:noFill/>
          </a:ln>
        </p:spPr>
      </p:pic>
      <p:sp>
        <p:nvSpPr>
          <p:cNvPr id="148" name="Google Shape;148;p25"/>
          <p:cNvSpPr txBox="1"/>
          <p:nvPr/>
        </p:nvSpPr>
        <p:spPr>
          <a:xfrm>
            <a:off x="-23175" y="4256775"/>
            <a:ext cx="6634800" cy="80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0000FF"/>
                </a:solidFill>
                <a:latin typeface="Helvetica Neue"/>
                <a:ea typeface="Helvetica Neue"/>
                <a:cs typeface="Helvetica Neue"/>
                <a:sym typeface="Helvetica Neue"/>
              </a:rPr>
              <a:t>Increased collaboration with your local school districts &amp; PTA; staff and board trustees.</a:t>
            </a:r>
            <a:r>
              <a:rPr lang="en" sz="1200" b="1">
                <a:solidFill>
                  <a:schemeClr val="dk1"/>
                </a:solidFill>
                <a:latin typeface="Helvetica Neue"/>
                <a:ea typeface="Helvetica Neue"/>
                <a:cs typeface="Helvetica Neue"/>
                <a:sym typeface="Helvetica Neue"/>
              </a:rPr>
              <a:t> </a:t>
            </a:r>
            <a:endParaRPr sz="1200" b="1">
              <a:solidFill>
                <a:schemeClr val="dk1"/>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a:solidFill>
                  <a:srgbClr val="1155CC"/>
                </a:solidFill>
                <a:latin typeface="Helvetica Neue"/>
                <a:ea typeface="Helvetica Neue"/>
                <a:cs typeface="Helvetica Neue"/>
                <a:sym typeface="Helvetica Neue"/>
              </a:rPr>
              <a:t>Members of your community include parents and children.</a:t>
            </a:r>
            <a:endParaRPr sz="1200" b="1">
              <a:solidFill>
                <a:srgbClr val="0000FF"/>
              </a:solidFill>
              <a:latin typeface="Helvetica Neue"/>
              <a:ea typeface="Helvetica Neue"/>
              <a:cs typeface="Helvetica Neue"/>
              <a:sym typeface="Helvetica Neue"/>
            </a:endParaRPr>
          </a:p>
          <a:p>
            <a:pPr marL="0" lvl="0" indent="0" algn="l" rtl="0">
              <a:lnSpc>
                <a:spcPct val="115000"/>
              </a:lnSpc>
              <a:spcBef>
                <a:spcPts val="0"/>
              </a:spcBef>
              <a:spcAft>
                <a:spcPts val="0"/>
              </a:spcAft>
              <a:buNone/>
            </a:pPr>
            <a:r>
              <a:rPr lang="en" sz="1200" b="1">
                <a:solidFill>
                  <a:srgbClr val="4A86E8"/>
                </a:solidFill>
                <a:latin typeface="Helvetica Neue"/>
                <a:ea typeface="Helvetica Neue"/>
                <a:cs typeface="Helvetica Neue"/>
                <a:sym typeface="Helvetica Neue"/>
              </a:rPr>
              <a:t>Leveraging relationships with SRJC &amp; Sonoma State University</a:t>
            </a:r>
            <a:r>
              <a:rPr lang="en" sz="1300" b="1">
                <a:solidFill>
                  <a:schemeClr val="dk1"/>
                </a:solidFill>
                <a:latin typeface="Helvetica Neue"/>
                <a:ea typeface="Helvetica Neue"/>
                <a:cs typeface="Helvetica Neue"/>
                <a:sym typeface="Helvetica Neue"/>
              </a:rPr>
              <a:t> </a:t>
            </a:r>
            <a:endParaRPr sz="1500" b="1">
              <a:solidFill>
                <a:schemeClr val="dk2"/>
              </a:solidFill>
            </a:endParaRPr>
          </a:p>
        </p:txBody>
      </p:sp>
      <p:sp>
        <p:nvSpPr>
          <p:cNvPr id="149" name="Google Shape;149;p25"/>
          <p:cNvSpPr txBox="1"/>
          <p:nvPr/>
        </p:nvSpPr>
        <p:spPr>
          <a:xfrm>
            <a:off x="52125" y="15500"/>
            <a:ext cx="5693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2300" b="1">
                <a:solidFill>
                  <a:srgbClr val="0C343D"/>
                </a:solidFill>
              </a:rPr>
              <a:t>Recent Call for Action &amp; Collaboration</a:t>
            </a:r>
            <a:r>
              <a:rPr lang="en" sz="2800" b="1">
                <a:solidFill>
                  <a:srgbClr val="0C343D"/>
                </a:solidFill>
              </a:rPr>
              <a:t> </a:t>
            </a:r>
            <a:endParaRPr sz="2000" b="1">
              <a:solidFill>
                <a:srgbClr val="0C343D"/>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187000" y="133300"/>
            <a:ext cx="8520600" cy="572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Clr>
                <a:schemeClr val="dk1"/>
              </a:buClr>
              <a:buSzPts val="1100"/>
              <a:buFont typeface="Arial"/>
              <a:buNone/>
            </a:pPr>
            <a:r>
              <a:rPr lang="en" sz="1900" b="1">
                <a:solidFill>
                  <a:srgbClr val="0000FF"/>
                </a:solidFill>
              </a:rPr>
              <a:t>Evidence based solutions</a:t>
            </a:r>
            <a:endParaRPr sz="3600">
              <a:solidFill>
                <a:srgbClr val="0000FF"/>
              </a:solidFill>
            </a:endParaRPr>
          </a:p>
        </p:txBody>
      </p:sp>
      <p:sp>
        <p:nvSpPr>
          <p:cNvPr id="155" name="Google Shape;155;p26"/>
          <p:cNvSpPr txBox="1">
            <a:spLocks noGrp="1"/>
          </p:cNvSpPr>
          <p:nvPr>
            <p:ph type="body" idx="1"/>
          </p:nvPr>
        </p:nvSpPr>
        <p:spPr>
          <a:xfrm>
            <a:off x="187000" y="758525"/>
            <a:ext cx="8821800" cy="40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rPr>
              <a:t>Existing research points to three essential characteristics of interventions that have a measurable impact on student outcomes. </a:t>
            </a:r>
            <a:endParaRPr sz="1300">
              <a:solidFill>
                <a:schemeClr val="dk1"/>
              </a:solidFill>
            </a:endParaRPr>
          </a:p>
          <a:p>
            <a:pPr marL="0" lvl="0" indent="0" algn="l" rtl="0">
              <a:spcBef>
                <a:spcPts val="1200"/>
              </a:spcBef>
              <a:spcAft>
                <a:spcPts val="0"/>
              </a:spcAft>
              <a:buNone/>
            </a:pPr>
            <a:r>
              <a:rPr lang="en" sz="1300" b="1">
                <a:solidFill>
                  <a:schemeClr val="dk1"/>
                </a:solidFill>
              </a:rPr>
              <a:t>1. Robust protocols for identification of homeless students. </a:t>
            </a:r>
            <a:r>
              <a:rPr lang="en" sz="1300">
                <a:solidFill>
                  <a:schemeClr val="dk1"/>
                </a:solidFill>
              </a:rPr>
              <a:t>Students experiencing homelessness cannot be served if they are not identified. High school students, particularly unaccompanied youth, are also less likely to self-identify as homeless. </a:t>
            </a:r>
            <a:endParaRPr sz="1300">
              <a:solidFill>
                <a:schemeClr val="dk1"/>
              </a:solidFill>
            </a:endParaRPr>
          </a:p>
          <a:p>
            <a:pPr marL="0" lvl="0" indent="0" algn="l" rtl="0">
              <a:spcBef>
                <a:spcPts val="1200"/>
              </a:spcBef>
              <a:spcAft>
                <a:spcPts val="0"/>
              </a:spcAft>
              <a:buNone/>
            </a:pPr>
            <a:r>
              <a:rPr lang="en" sz="1300" b="1">
                <a:solidFill>
                  <a:schemeClr val="dk1"/>
                </a:solidFill>
              </a:rPr>
              <a:t>2. Strong connections to supportive adults. </a:t>
            </a:r>
            <a:r>
              <a:rPr lang="en" sz="1300">
                <a:solidFill>
                  <a:schemeClr val="dk1"/>
                </a:solidFill>
              </a:rPr>
              <a:t>An outcome report from a project in Monterey County that provided targeted one-on-one support to homeless students found that program participants achieved a graduation rate of 92.8 percent. Program participants saw similarly impressive gains to GPAs, attendance and school stability. Another study found that engagement in school activities and positive relationships with adults were linked to improved attendance and academic performance among homeless students, while students without these connections faced higher risks of absenteeism and disengagement.  </a:t>
            </a:r>
            <a:endParaRPr sz="1300">
              <a:solidFill>
                <a:schemeClr val="dk1"/>
              </a:solidFill>
            </a:endParaRPr>
          </a:p>
          <a:p>
            <a:pPr marL="0" lvl="0" indent="0" algn="l" rtl="0">
              <a:spcBef>
                <a:spcPts val="1200"/>
              </a:spcBef>
              <a:spcAft>
                <a:spcPts val="1200"/>
              </a:spcAft>
              <a:buNone/>
            </a:pPr>
            <a:r>
              <a:rPr lang="en" sz="1300" b="1">
                <a:solidFill>
                  <a:schemeClr val="dk1"/>
                </a:solidFill>
              </a:rPr>
              <a:t>3. A supportive school climate. </a:t>
            </a:r>
            <a:r>
              <a:rPr lang="en" sz="1300">
                <a:solidFill>
                  <a:schemeClr val="dk1"/>
                </a:solidFill>
              </a:rPr>
              <a:t>A positive school climate, defined by researchers as a combination of the presence of social support at school, opportunities for belonging and connectedness, school safety, physical school resources and supportive discipline practices, can serve as a counterbalance to adverse childhood experiences.</a:t>
            </a:r>
            <a:r>
              <a:rPr lang="en" sz="1200">
                <a:solidFill>
                  <a:schemeClr val="dk1"/>
                </a:solidFill>
              </a:rPr>
              <a:t> </a:t>
            </a:r>
            <a:endParaRPr sz="12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6BB1"/>
        </a:solidFill>
        <a:effectLst/>
      </p:bgPr>
    </p:bg>
    <p:spTree>
      <p:nvGrpSpPr>
        <p:cNvPr id="1" name="Shape 68"/>
        <p:cNvGrpSpPr/>
        <p:nvPr/>
      </p:nvGrpSpPr>
      <p:grpSpPr>
        <a:xfrm>
          <a:off x="0" y="0"/>
          <a:ext cx="0" cy="0"/>
          <a:chOff x="0" y="0"/>
          <a:chExt cx="0" cy="0"/>
        </a:xfrm>
      </p:grpSpPr>
      <p:sp>
        <p:nvSpPr>
          <p:cNvPr id="69" name="Google Shape;69;p15"/>
          <p:cNvSpPr/>
          <p:nvPr/>
        </p:nvSpPr>
        <p:spPr>
          <a:xfrm>
            <a:off x="-26300" y="-25750"/>
            <a:ext cx="9207900" cy="88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5"/>
          <p:cNvSpPr txBox="1">
            <a:spLocks noGrp="1"/>
          </p:cNvSpPr>
          <p:nvPr>
            <p:ph type="title"/>
          </p:nvPr>
        </p:nvSpPr>
        <p:spPr>
          <a:xfrm>
            <a:off x="0" y="116575"/>
            <a:ext cx="91440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a:solidFill>
                  <a:schemeClr val="dk1"/>
                </a:solidFill>
              </a:rPr>
              <a:t>Leading with empathy  </a:t>
            </a:r>
            <a:endParaRPr sz="3800" b="1">
              <a:solidFill>
                <a:schemeClr val="dk1"/>
              </a:solidFill>
            </a:endParaRPr>
          </a:p>
        </p:txBody>
      </p:sp>
      <p:sp>
        <p:nvSpPr>
          <p:cNvPr id="71" name="Google Shape;71;p15"/>
          <p:cNvSpPr txBox="1"/>
          <p:nvPr/>
        </p:nvSpPr>
        <p:spPr>
          <a:xfrm>
            <a:off x="133025" y="854750"/>
            <a:ext cx="8699400" cy="420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lt1"/>
                </a:solidFill>
                <a:latin typeface="PT Sans"/>
                <a:ea typeface="PT Sans"/>
                <a:cs typeface="PT Sans"/>
                <a:sym typeface="PT Sans"/>
              </a:rPr>
              <a:t>Foster Youth</a:t>
            </a:r>
            <a:endParaRPr sz="1600" b="1">
              <a:solidFill>
                <a:schemeClr val="lt1"/>
              </a:solidFill>
              <a:latin typeface="PT Sans"/>
              <a:ea typeface="PT Sans"/>
              <a:cs typeface="PT Sans"/>
              <a:sym typeface="PT Sans"/>
            </a:endParaRPr>
          </a:p>
          <a:p>
            <a:pPr marL="0" lvl="0" indent="0" algn="l" rtl="0">
              <a:lnSpc>
                <a:spcPct val="115000"/>
              </a:lnSpc>
              <a:spcBef>
                <a:spcPts val="0"/>
              </a:spcBef>
              <a:spcAft>
                <a:spcPts val="0"/>
              </a:spcAft>
              <a:buNone/>
            </a:pPr>
            <a:r>
              <a:rPr lang="en" sz="1600">
                <a:solidFill>
                  <a:schemeClr val="lt1"/>
                </a:solidFill>
                <a:latin typeface="PT Sans"/>
                <a:ea typeface="PT Sans"/>
                <a:cs typeface="PT Sans"/>
                <a:sym typeface="PT Sans"/>
              </a:rPr>
              <a:t>A child or youth who has been removed from their home, is a dependent-victim of abuse or neglect, a juvenile who has violated the law </a:t>
            </a:r>
            <a:endParaRPr sz="1600">
              <a:solidFill>
                <a:schemeClr val="lt1"/>
              </a:solidFill>
              <a:latin typeface="PT Sans"/>
              <a:ea typeface="PT Sans"/>
              <a:cs typeface="PT Sans"/>
              <a:sym typeface="PT Sans"/>
            </a:endParaRPr>
          </a:p>
          <a:p>
            <a:pPr marL="0" lvl="0" indent="0" algn="l" rtl="0">
              <a:lnSpc>
                <a:spcPct val="115000"/>
              </a:lnSpc>
              <a:spcBef>
                <a:spcPts val="0"/>
              </a:spcBef>
              <a:spcAft>
                <a:spcPts val="0"/>
              </a:spcAft>
              <a:buNone/>
            </a:pPr>
            <a:endParaRPr sz="1800">
              <a:solidFill>
                <a:schemeClr val="lt1"/>
              </a:solidFill>
              <a:latin typeface="PT Sans"/>
              <a:ea typeface="PT Sans"/>
              <a:cs typeface="PT Sans"/>
              <a:sym typeface="PT Sans"/>
            </a:endParaRPr>
          </a:p>
          <a:p>
            <a:pPr marL="0" lvl="0" indent="0" algn="l" rtl="0">
              <a:lnSpc>
                <a:spcPct val="115000"/>
              </a:lnSpc>
              <a:spcBef>
                <a:spcPts val="0"/>
              </a:spcBef>
              <a:spcAft>
                <a:spcPts val="0"/>
              </a:spcAft>
              <a:buNone/>
            </a:pPr>
            <a:r>
              <a:rPr lang="en" sz="1600" b="1">
                <a:solidFill>
                  <a:schemeClr val="lt1"/>
                </a:solidFill>
                <a:latin typeface="PT Sans"/>
                <a:ea typeface="PT Sans"/>
                <a:cs typeface="PT Sans"/>
                <a:sym typeface="PT Sans"/>
              </a:rPr>
              <a:t>Homeless students</a:t>
            </a:r>
            <a:endParaRPr sz="1600" b="1" i="1" u="sng">
              <a:solidFill>
                <a:schemeClr val="dk1"/>
              </a:solidFill>
              <a:latin typeface="PT Sans"/>
              <a:ea typeface="PT Sans"/>
              <a:cs typeface="PT Sans"/>
              <a:sym typeface="PT Sans"/>
            </a:endParaRPr>
          </a:p>
          <a:p>
            <a:pPr marL="0" lvl="0" indent="0" algn="l" rtl="0">
              <a:spcBef>
                <a:spcPts val="360"/>
              </a:spcBef>
              <a:spcAft>
                <a:spcPts val="0"/>
              </a:spcAft>
              <a:buNone/>
            </a:pPr>
            <a:r>
              <a:rPr lang="en" sz="1600">
                <a:solidFill>
                  <a:schemeClr val="lt1"/>
                </a:solidFill>
                <a:latin typeface="PT Sans"/>
                <a:ea typeface="PT Sans"/>
                <a:cs typeface="PT Sans"/>
                <a:sym typeface="PT Sans"/>
              </a:rPr>
              <a:t>Children and youth who lack a fixed, regular, </a:t>
            </a:r>
            <a:endParaRPr sz="1600">
              <a:solidFill>
                <a:schemeClr val="lt1"/>
              </a:solidFill>
              <a:latin typeface="PT Sans"/>
              <a:ea typeface="PT Sans"/>
              <a:cs typeface="PT Sans"/>
              <a:sym typeface="PT Sans"/>
            </a:endParaRPr>
          </a:p>
          <a:p>
            <a:pPr marL="0" lvl="0" indent="0" algn="l" rtl="0">
              <a:spcBef>
                <a:spcPts val="360"/>
              </a:spcBef>
              <a:spcAft>
                <a:spcPts val="0"/>
              </a:spcAft>
              <a:buNone/>
            </a:pPr>
            <a:r>
              <a:rPr lang="en" sz="1600">
                <a:solidFill>
                  <a:schemeClr val="lt1"/>
                </a:solidFill>
                <a:latin typeface="PT Sans"/>
                <a:ea typeface="PT Sans"/>
                <a:cs typeface="PT Sans"/>
                <a:sym typeface="PT Sans"/>
              </a:rPr>
              <a:t>and adequate nighttime residence.</a:t>
            </a:r>
            <a:endParaRPr sz="1600">
              <a:solidFill>
                <a:schemeClr val="lt1"/>
              </a:solidFill>
              <a:latin typeface="PT Sans"/>
              <a:ea typeface="PT Sans"/>
              <a:cs typeface="PT Sans"/>
              <a:sym typeface="PT Sans"/>
            </a:endParaRPr>
          </a:p>
          <a:p>
            <a:pPr marL="0" lvl="0" indent="0" algn="l" rtl="0">
              <a:spcBef>
                <a:spcPts val="360"/>
              </a:spcBef>
              <a:spcAft>
                <a:spcPts val="0"/>
              </a:spcAft>
              <a:buNone/>
            </a:pPr>
            <a:endParaRPr sz="1800">
              <a:solidFill>
                <a:schemeClr val="lt1"/>
              </a:solidFill>
              <a:latin typeface="PT Sans"/>
              <a:ea typeface="PT Sans"/>
              <a:cs typeface="PT Sans"/>
              <a:sym typeface="PT Sans"/>
            </a:endParaRPr>
          </a:p>
          <a:p>
            <a:pPr marL="0" lvl="0" indent="0" algn="l" rtl="0">
              <a:spcBef>
                <a:spcPts val="360"/>
              </a:spcBef>
              <a:spcAft>
                <a:spcPts val="0"/>
              </a:spcAft>
              <a:buNone/>
            </a:pPr>
            <a:endParaRPr sz="1800">
              <a:solidFill>
                <a:schemeClr val="lt1"/>
              </a:solidFill>
              <a:latin typeface="PT Sans"/>
              <a:ea typeface="PT Sans"/>
              <a:cs typeface="PT Sans"/>
              <a:sym typeface="PT Sans"/>
            </a:endParaRPr>
          </a:p>
          <a:p>
            <a:pPr marL="457200" lvl="0" indent="0" algn="l" rtl="0">
              <a:spcBef>
                <a:spcPts val="360"/>
              </a:spcBef>
              <a:spcAft>
                <a:spcPts val="0"/>
              </a:spcAft>
              <a:buNone/>
            </a:pPr>
            <a:endParaRPr sz="1800">
              <a:solidFill>
                <a:schemeClr val="lt1"/>
              </a:solidFill>
              <a:latin typeface="PT Sans"/>
              <a:ea typeface="PT Sans"/>
              <a:cs typeface="PT Sans"/>
              <a:sym typeface="PT Sans"/>
            </a:endParaRPr>
          </a:p>
          <a:p>
            <a:pPr marL="457200" lvl="0" indent="0" algn="l" rtl="0">
              <a:spcBef>
                <a:spcPts val="360"/>
              </a:spcBef>
              <a:spcAft>
                <a:spcPts val="0"/>
              </a:spcAft>
              <a:buNone/>
            </a:pPr>
            <a:endParaRPr>
              <a:solidFill>
                <a:schemeClr val="lt1"/>
              </a:solidFill>
              <a:latin typeface="PT Sans"/>
              <a:ea typeface="PT Sans"/>
              <a:cs typeface="PT Sans"/>
              <a:sym typeface="PT Sans"/>
            </a:endParaRPr>
          </a:p>
          <a:p>
            <a:pPr marL="457200" lvl="0" indent="0" algn="l" rtl="0">
              <a:spcBef>
                <a:spcPts val="360"/>
              </a:spcBef>
              <a:spcAft>
                <a:spcPts val="0"/>
              </a:spcAft>
              <a:buNone/>
            </a:pPr>
            <a:endParaRPr>
              <a:solidFill>
                <a:schemeClr val="lt1"/>
              </a:solidFill>
              <a:latin typeface="PT Sans"/>
              <a:ea typeface="PT Sans"/>
              <a:cs typeface="PT Sans"/>
              <a:sym typeface="PT Sans"/>
            </a:endParaRPr>
          </a:p>
        </p:txBody>
      </p:sp>
      <p:pic>
        <p:nvPicPr>
          <p:cNvPr id="72" name="Google Shape;72;p15"/>
          <p:cNvPicPr preferRelativeResize="0"/>
          <p:nvPr/>
        </p:nvPicPr>
        <p:blipFill>
          <a:blip r:embed="rId3">
            <a:alphaModFix/>
          </a:blip>
          <a:stretch>
            <a:fillRect/>
          </a:stretch>
        </p:blipFill>
        <p:spPr>
          <a:xfrm>
            <a:off x="133025" y="3226155"/>
            <a:ext cx="2628625" cy="1917345"/>
          </a:xfrm>
          <a:prstGeom prst="rect">
            <a:avLst/>
          </a:prstGeom>
          <a:noFill/>
          <a:ln>
            <a:noFill/>
          </a:ln>
        </p:spPr>
      </p:pic>
      <p:pic>
        <p:nvPicPr>
          <p:cNvPr id="73" name="Google Shape;73;p15"/>
          <p:cNvPicPr preferRelativeResize="0"/>
          <p:nvPr/>
        </p:nvPicPr>
        <p:blipFill>
          <a:blip r:embed="rId4">
            <a:alphaModFix/>
          </a:blip>
          <a:stretch>
            <a:fillRect/>
          </a:stretch>
        </p:blipFill>
        <p:spPr>
          <a:xfrm>
            <a:off x="4259950" y="1515050"/>
            <a:ext cx="4956576" cy="36284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16" title="Screenshot 2025-09-08 at 1.57.21 PM.png"/>
          <p:cNvPicPr preferRelativeResize="0"/>
          <p:nvPr/>
        </p:nvPicPr>
        <p:blipFill rotWithShape="1">
          <a:blip r:embed="rId3">
            <a:alphaModFix/>
          </a:blip>
          <a:srcRect b="10546"/>
          <a:stretch/>
        </p:blipFill>
        <p:spPr>
          <a:xfrm>
            <a:off x="0" y="79375"/>
            <a:ext cx="6063875" cy="2731275"/>
          </a:xfrm>
          <a:prstGeom prst="rect">
            <a:avLst/>
          </a:prstGeom>
          <a:noFill/>
          <a:ln>
            <a:noFill/>
          </a:ln>
        </p:spPr>
      </p:pic>
      <p:pic>
        <p:nvPicPr>
          <p:cNvPr id="79" name="Google Shape;79;p16" title="Screenshot 2025-09-08 at 1.53.12 PM.png"/>
          <p:cNvPicPr preferRelativeResize="0"/>
          <p:nvPr/>
        </p:nvPicPr>
        <p:blipFill rotWithShape="1">
          <a:blip r:embed="rId4">
            <a:alphaModFix/>
          </a:blip>
          <a:srcRect l="53688" b="62003"/>
          <a:stretch/>
        </p:blipFill>
        <p:spPr>
          <a:xfrm>
            <a:off x="6311200" y="716975"/>
            <a:ext cx="2551099" cy="1531125"/>
          </a:xfrm>
          <a:prstGeom prst="rect">
            <a:avLst/>
          </a:prstGeom>
          <a:noFill/>
          <a:ln>
            <a:noFill/>
          </a:ln>
        </p:spPr>
      </p:pic>
      <p:pic>
        <p:nvPicPr>
          <p:cNvPr id="80" name="Google Shape;80;p16" title="Screenshot 2025-09-08 at 2.00.18 PM.png"/>
          <p:cNvPicPr preferRelativeResize="0"/>
          <p:nvPr/>
        </p:nvPicPr>
        <p:blipFill>
          <a:blip r:embed="rId5">
            <a:alphaModFix/>
          </a:blip>
          <a:stretch>
            <a:fillRect/>
          </a:stretch>
        </p:blipFill>
        <p:spPr>
          <a:xfrm>
            <a:off x="4021300" y="2712025"/>
            <a:ext cx="4502025" cy="2431475"/>
          </a:xfrm>
          <a:prstGeom prst="rect">
            <a:avLst/>
          </a:prstGeom>
          <a:noFill/>
          <a:ln>
            <a:noFill/>
          </a:ln>
        </p:spPr>
      </p:pic>
      <p:sp>
        <p:nvSpPr>
          <p:cNvPr id="81" name="Google Shape;81;p16"/>
          <p:cNvSpPr txBox="1"/>
          <p:nvPr/>
        </p:nvSpPr>
        <p:spPr>
          <a:xfrm>
            <a:off x="218225" y="3595250"/>
            <a:ext cx="27639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b="1">
                <a:solidFill>
                  <a:srgbClr val="0000FF"/>
                </a:solidFill>
              </a:rPr>
              <a:t>From the 2025 Sonoma County Point-in-Time Count</a:t>
            </a:r>
            <a:endParaRPr sz="2100" b="1">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176650" y="185250"/>
            <a:ext cx="8811600" cy="635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2311" b="1">
                <a:solidFill>
                  <a:srgbClr val="0000FF"/>
                </a:solidFill>
              </a:rPr>
              <a:t>Portrait of Sonoma </a:t>
            </a:r>
            <a:endParaRPr sz="2200" b="1">
              <a:solidFill>
                <a:srgbClr val="0000FF"/>
              </a:solidFill>
            </a:endParaRPr>
          </a:p>
        </p:txBody>
      </p:sp>
      <p:sp>
        <p:nvSpPr>
          <p:cNvPr id="87" name="Google Shape;87;p17"/>
          <p:cNvSpPr txBox="1">
            <a:spLocks noGrp="1"/>
          </p:cNvSpPr>
          <p:nvPr>
            <p:ph type="body" idx="1"/>
          </p:nvPr>
        </p:nvSpPr>
        <p:spPr>
          <a:xfrm>
            <a:off x="0" y="820900"/>
            <a:ext cx="9102600" cy="395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61" b="1">
                <a:solidFill>
                  <a:schemeClr val="dk1"/>
                </a:solidFill>
                <a:highlight>
                  <a:schemeClr val="lt1"/>
                </a:highlight>
              </a:rPr>
              <a:t>The Portrait of Sonoma is meant serve as a roadmap to direct institutional, political, philanthropic, and community-based efforts, investments, and resources in Sonoma County.</a:t>
            </a:r>
            <a:endParaRPr sz="1500">
              <a:solidFill>
                <a:schemeClr val="dk1"/>
              </a:solidFill>
              <a:highlight>
                <a:srgbClr val="FFFFFF"/>
              </a:highlight>
            </a:endParaRPr>
          </a:p>
          <a:p>
            <a:pPr marL="0" lvl="0" indent="0" algn="l" rtl="0">
              <a:spcBef>
                <a:spcPts val="1200"/>
              </a:spcBef>
              <a:spcAft>
                <a:spcPts val="0"/>
              </a:spcAft>
              <a:buNone/>
            </a:pPr>
            <a:r>
              <a:rPr lang="en" sz="1500">
                <a:solidFill>
                  <a:schemeClr val="dk1"/>
                </a:solidFill>
                <a:highlight>
                  <a:srgbClr val="FFFFFF"/>
                </a:highlight>
              </a:rPr>
              <a:t>Homelessness in California is driven by a number of factors, chief among them the state’s outsized housing costs and lack of affordable housing. </a:t>
            </a:r>
            <a:endParaRPr sz="1500">
              <a:solidFill>
                <a:schemeClr val="dk1"/>
              </a:solidFill>
              <a:highlight>
                <a:srgbClr val="FFFFFF"/>
              </a:highlight>
            </a:endParaRPr>
          </a:p>
          <a:p>
            <a:pPr marL="0" lvl="0" indent="0" algn="l" rtl="0">
              <a:spcBef>
                <a:spcPts val="1200"/>
              </a:spcBef>
              <a:spcAft>
                <a:spcPts val="0"/>
              </a:spcAft>
              <a:buClr>
                <a:schemeClr val="dk1"/>
              </a:buClr>
              <a:buSzPts val="1100"/>
              <a:buFont typeface="Arial"/>
              <a:buNone/>
            </a:pPr>
            <a:r>
              <a:rPr lang="en" sz="1500" b="1">
                <a:solidFill>
                  <a:schemeClr val="dk1"/>
                </a:solidFill>
                <a:highlight>
                  <a:schemeClr val="lt1"/>
                </a:highlight>
              </a:rPr>
              <a:t>23%</a:t>
            </a:r>
            <a:r>
              <a:rPr lang="en" sz="1500">
                <a:solidFill>
                  <a:schemeClr val="dk1"/>
                </a:solidFill>
                <a:highlight>
                  <a:schemeClr val="lt1"/>
                </a:highlight>
              </a:rPr>
              <a:t> of people experiencing homelessness report having a physical disability</a:t>
            </a:r>
            <a:endParaRPr sz="1500">
              <a:solidFill>
                <a:schemeClr val="dk1"/>
              </a:solidFill>
              <a:highlight>
                <a:srgbClr val="FFFFFF"/>
              </a:highlight>
            </a:endParaRPr>
          </a:p>
          <a:p>
            <a:pPr marL="0" lvl="0" indent="0" algn="l" rtl="0">
              <a:spcBef>
                <a:spcPts val="1200"/>
              </a:spcBef>
              <a:spcAft>
                <a:spcPts val="0"/>
              </a:spcAft>
              <a:buNone/>
            </a:pPr>
            <a:r>
              <a:rPr lang="en" sz="1500" b="1">
                <a:solidFill>
                  <a:schemeClr val="dk1"/>
                </a:solidFill>
                <a:highlight>
                  <a:srgbClr val="FFFFFF"/>
                </a:highlight>
              </a:rPr>
              <a:t>16%</a:t>
            </a:r>
            <a:r>
              <a:rPr lang="en" sz="1500">
                <a:solidFill>
                  <a:schemeClr val="dk1"/>
                </a:solidFill>
                <a:highlight>
                  <a:srgbClr val="FFFFFF"/>
                </a:highlight>
              </a:rPr>
              <a:t> of Sonoma County </a:t>
            </a:r>
            <a:r>
              <a:rPr lang="en" sz="1500" u="sng">
                <a:solidFill>
                  <a:schemeClr val="dk1"/>
                </a:solidFill>
                <a:highlight>
                  <a:srgbClr val="FFFFFF"/>
                </a:highlight>
              </a:rPr>
              <a:t>residents who are unhoused </a:t>
            </a:r>
            <a:r>
              <a:rPr lang="en" sz="1500">
                <a:solidFill>
                  <a:schemeClr val="dk1"/>
                </a:solidFill>
                <a:highlight>
                  <a:srgbClr val="FFFFFF"/>
                </a:highlight>
              </a:rPr>
              <a:t>identified as </a:t>
            </a:r>
            <a:r>
              <a:rPr lang="en" sz="1500" b="1">
                <a:solidFill>
                  <a:srgbClr val="9900FF"/>
                </a:solidFill>
                <a:highlight>
                  <a:srgbClr val="FFFFFF"/>
                </a:highlight>
              </a:rPr>
              <a:t>LGBTQ. </a:t>
            </a:r>
            <a:endParaRPr sz="1500" b="1">
              <a:solidFill>
                <a:srgbClr val="9900FF"/>
              </a:solidFill>
              <a:highlight>
                <a:srgbClr val="FFFFFF"/>
              </a:highlight>
            </a:endParaRPr>
          </a:p>
          <a:p>
            <a:pPr marL="0" lvl="0" indent="0" algn="l" rtl="0">
              <a:spcBef>
                <a:spcPts val="1200"/>
              </a:spcBef>
              <a:spcAft>
                <a:spcPts val="0"/>
              </a:spcAft>
              <a:buNone/>
            </a:pPr>
            <a:r>
              <a:rPr lang="en" sz="1500" b="1">
                <a:solidFill>
                  <a:schemeClr val="dk1"/>
                </a:solidFill>
                <a:highlight>
                  <a:schemeClr val="lt1"/>
                </a:highlight>
              </a:rPr>
              <a:t>28%</a:t>
            </a:r>
            <a:r>
              <a:rPr lang="en" sz="1500">
                <a:solidFill>
                  <a:schemeClr val="dk1"/>
                </a:solidFill>
                <a:highlight>
                  <a:schemeClr val="lt1"/>
                </a:highlight>
              </a:rPr>
              <a:t> of </a:t>
            </a:r>
            <a:r>
              <a:rPr lang="en" sz="1500">
                <a:solidFill>
                  <a:schemeClr val="dk1"/>
                </a:solidFill>
                <a:highlight>
                  <a:srgbClr val="FFFFFF"/>
                </a:highlight>
              </a:rPr>
              <a:t>youth </a:t>
            </a:r>
            <a:r>
              <a:rPr lang="en" sz="1500" u="sng">
                <a:solidFill>
                  <a:schemeClr val="dk1"/>
                </a:solidFill>
                <a:highlight>
                  <a:srgbClr val="FFFFFF"/>
                </a:highlight>
              </a:rPr>
              <a:t>experiencing homelessness</a:t>
            </a:r>
            <a:r>
              <a:rPr lang="en" sz="1500">
                <a:solidFill>
                  <a:schemeClr val="dk1"/>
                </a:solidFill>
                <a:highlight>
                  <a:srgbClr val="FFFFFF"/>
                </a:highlight>
              </a:rPr>
              <a:t> identified as </a:t>
            </a:r>
            <a:r>
              <a:rPr lang="en" sz="1500" b="1">
                <a:solidFill>
                  <a:srgbClr val="9900FF"/>
                </a:solidFill>
                <a:highlight>
                  <a:srgbClr val="FFFFFF"/>
                </a:highlight>
              </a:rPr>
              <a:t>LGBTQ</a:t>
            </a:r>
            <a:endParaRPr sz="1500" b="1">
              <a:solidFill>
                <a:srgbClr val="9900FF"/>
              </a:solidFill>
              <a:highlight>
                <a:srgbClr val="FFFFFF"/>
              </a:highlight>
            </a:endParaRPr>
          </a:p>
          <a:p>
            <a:pPr marL="0" lvl="0" indent="0" algn="l" rtl="0">
              <a:spcBef>
                <a:spcPts val="1200"/>
              </a:spcBef>
              <a:spcAft>
                <a:spcPts val="1200"/>
              </a:spcAft>
              <a:buNone/>
            </a:pPr>
            <a:r>
              <a:rPr lang="en" sz="1500" b="1">
                <a:solidFill>
                  <a:srgbClr val="9900FF"/>
                </a:solidFill>
                <a:highlight>
                  <a:srgbClr val="FFFFFF"/>
                </a:highlight>
              </a:rPr>
              <a:t>LGBTQ youth</a:t>
            </a:r>
            <a:r>
              <a:rPr lang="en" sz="1500">
                <a:solidFill>
                  <a:schemeClr val="dk1"/>
                </a:solidFill>
                <a:highlight>
                  <a:srgbClr val="FFFFFF"/>
                </a:highlight>
              </a:rPr>
              <a:t> who are </a:t>
            </a:r>
            <a:r>
              <a:rPr lang="en" sz="1500" u="sng">
                <a:solidFill>
                  <a:schemeClr val="dk1"/>
                </a:solidFill>
                <a:highlight>
                  <a:srgbClr val="FFFFFF"/>
                </a:highlight>
              </a:rPr>
              <a:t>homeless </a:t>
            </a:r>
            <a:r>
              <a:rPr lang="en" sz="1500">
                <a:solidFill>
                  <a:schemeClr val="dk1"/>
                </a:solidFill>
                <a:highlight>
                  <a:srgbClr val="FFFFFF"/>
                </a:highlight>
              </a:rPr>
              <a:t>often experienced family rejection and abuse related to their sexual orientation or gender identity.</a:t>
            </a:r>
            <a:endParaRPr sz="1300">
              <a:solidFill>
                <a:schemeClr val="dk1"/>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2BC81"/>
            </a:gs>
          </a:gsLst>
          <a:path path="circle">
            <a:fillToRect l="50000" t="50000" r="50000" b="50000"/>
          </a:path>
          <a:tileRect/>
        </a:gradFill>
        <a:effectLst/>
      </p:bgPr>
    </p:bg>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84275" y="160275"/>
            <a:ext cx="8520600" cy="55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Statistics and Equity Check-in		</a:t>
            </a:r>
            <a:endParaRPr/>
          </a:p>
        </p:txBody>
      </p:sp>
      <p:sp>
        <p:nvSpPr>
          <p:cNvPr id="93" name="Google Shape;93;p18"/>
          <p:cNvSpPr txBox="1">
            <a:spLocks noGrp="1"/>
          </p:cNvSpPr>
          <p:nvPr>
            <p:ph type="body" idx="1"/>
          </p:nvPr>
        </p:nvSpPr>
        <p:spPr>
          <a:xfrm>
            <a:off x="126350" y="853700"/>
            <a:ext cx="8934600" cy="36933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935"/>
              <a:buNone/>
            </a:pPr>
            <a:r>
              <a:rPr lang="en" sz="1729" u="sng"/>
              <a:t>60,000 </a:t>
            </a:r>
            <a:r>
              <a:rPr lang="en" sz="1729"/>
              <a:t>foster youth in </a:t>
            </a:r>
            <a:r>
              <a:rPr lang="en" sz="1729" b="1"/>
              <a:t>California </a:t>
            </a:r>
            <a:r>
              <a:rPr lang="en" sz="1729"/>
              <a:t>and approximately </a:t>
            </a:r>
            <a:r>
              <a:rPr lang="en" sz="1729" u="sng"/>
              <a:t>350-400</a:t>
            </a:r>
            <a:r>
              <a:rPr lang="en" sz="1729"/>
              <a:t> in Sonoma County, </a:t>
            </a:r>
            <a:r>
              <a:rPr lang="en" sz="1729" b="1"/>
              <a:t>disproportionately impacting Black and Latinx youth.</a:t>
            </a:r>
            <a:r>
              <a:rPr lang="en" sz="1829" b="1"/>
              <a:t> </a:t>
            </a:r>
            <a:endParaRPr sz="1829"/>
          </a:p>
          <a:p>
            <a:pPr marL="0" lvl="0" indent="0" algn="l" rtl="0">
              <a:lnSpc>
                <a:spcPct val="95000"/>
              </a:lnSpc>
              <a:spcBef>
                <a:spcPts val="1200"/>
              </a:spcBef>
              <a:spcAft>
                <a:spcPts val="0"/>
              </a:spcAft>
              <a:buClr>
                <a:schemeClr val="dk1"/>
              </a:buClr>
              <a:buSzPts val="935"/>
              <a:buFont typeface="Arial"/>
              <a:buNone/>
            </a:pPr>
            <a:r>
              <a:rPr lang="en" sz="1829"/>
              <a:t>Only </a:t>
            </a:r>
            <a:r>
              <a:rPr lang="en" sz="1829" b="1"/>
              <a:t>50% </a:t>
            </a:r>
            <a:r>
              <a:rPr lang="en" sz="1829"/>
              <a:t>of foster youth graduate high school, and less than </a:t>
            </a:r>
            <a:r>
              <a:rPr lang="en" sz="1829" b="1"/>
              <a:t>3% </a:t>
            </a:r>
            <a:r>
              <a:rPr lang="en" sz="1829"/>
              <a:t>graduate college.</a:t>
            </a:r>
            <a:endParaRPr sz="1829"/>
          </a:p>
          <a:p>
            <a:pPr marL="0" lvl="0" indent="0" algn="l" rtl="0">
              <a:lnSpc>
                <a:spcPct val="95000"/>
              </a:lnSpc>
              <a:spcBef>
                <a:spcPts val="1200"/>
              </a:spcBef>
              <a:spcAft>
                <a:spcPts val="0"/>
              </a:spcAft>
              <a:buClr>
                <a:schemeClr val="dk1"/>
              </a:buClr>
              <a:buSzPts val="935"/>
              <a:buFont typeface="Arial"/>
              <a:buNone/>
            </a:pPr>
            <a:r>
              <a:rPr lang="en" sz="1530" b="1">
                <a:solidFill>
                  <a:srgbClr val="85200C"/>
                </a:solidFill>
              </a:rPr>
              <a:t>In Sonoma County, the graduation rate for homeless youth is 64% and 57% for foster youth. </a:t>
            </a:r>
            <a:endParaRPr sz="1530" b="1">
              <a:solidFill>
                <a:srgbClr val="85200C"/>
              </a:solidFill>
            </a:endParaRPr>
          </a:p>
          <a:p>
            <a:pPr marL="0" lvl="0" indent="0" algn="l" rtl="0">
              <a:lnSpc>
                <a:spcPct val="95000"/>
              </a:lnSpc>
              <a:spcBef>
                <a:spcPts val="1200"/>
              </a:spcBef>
              <a:spcAft>
                <a:spcPts val="0"/>
              </a:spcAft>
              <a:buClr>
                <a:schemeClr val="dk1"/>
              </a:buClr>
              <a:buSzPts val="935"/>
              <a:buFont typeface="Arial"/>
              <a:buNone/>
            </a:pPr>
            <a:r>
              <a:rPr lang="en" sz="1829"/>
              <a:t>“</a:t>
            </a:r>
            <a:r>
              <a:rPr lang="en" sz="1829" b="1">
                <a:solidFill>
                  <a:srgbClr val="0000FF"/>
                </a:solidFill>
              </a:rPr>
              <a:t>Justice </a:t>
            </a:r>
            <a:r>
              <a:rPr lang="en" sz="1829" b="1"/>
              <a:t>for these populations requires federal legislation providing </a:t>
            </a:r>
            <a:r>
              <a:rPr lang="en" sz="1829" b="1" u="sng"/>
              <a:t>targeted</a:t>
            </a:r>
            <a:endParaRPr sz="1829" b="1" u="sng"/>
          </a:p>
          <a:p>
            <a:pPr marL="0" lvl="0" indent="0" algn="l" rtl="0">
              <a:lnSpc>
                <a:spcPct val="95000"/>
              </a:lnSpc>
              <a:spcBef>
                <a:spcPts val="0"/>
              </a:spcBef>
              <a:spcAft>
                <a:spcPts val="0"/>
              </a:spcAft>
              <a:buClr>
                <a:schemeClr val="dk1"/>
              </a:buClr>
              <a:buSzPts val="935"/>
              <a:buFont typeface="Arial"/>
              <a:buNone/>
            </a:pPr>
            <a:r>
              <a:rPr lang="en" sz="1829" b="1" u="sng"/>
              <a:t>interventions, supports, and wraparound services</a:t>
            </a:r>
            <a:r>
              <a:rPr lang="en" sz="1829" b="1"/>
              <a:t>.” - 21CSLA</a:t>
            </a:r>
            <a:endParaRPr sz="1829" b="1"/>
          </a:p>
          <a:p>
            <a:pPr marL="0" lvl="0" indent="0" algn="l" rtl="0">
              <a:lnSpc>
                <a:spcPct val="95000"/>
              </a:lnSpc>
              <a:spcBef>
                <a:spcPts val="0"/>
              </a:spcBef>
              <a:spcAft>
                <a:spcPts val="0"/>
              </a:spcAft>
              <a:buSzPts val="935"/>
              <a:buNone/>
            </a:pPr>
            <a:endParaRPr sz="1829"/>
          </a:p>
          <a:p>
            <a:pPr marL="0" lvl="0" indent="0" algn="l" rtl="0">
              <a:lnSpc>
                <a:spcPct val="95000"/>
              </a:lnSpc>
              <a:spcBef>
                <a:spcPts val="0"/>
              </a:spcBef>
              <a:spcAft>
                <a:spcPts val="0"/>
              </a:spcAft>
              <a:buSzPts val="935"/>
              <a:buNone/>
            </a:pPr>
            <a:r>
              <a:rPr lang="en" sz="1629" b="1" i="1">
                <a:solidFill>
                  <a:srgbClr val="7F4E00"/>
                </a:solidFill>
              </a:rPr>
              <a:t>“Justice also means that we’re not engaging in the blame game of these young people but rather understanding structural factors disproportionately affecting communities of color.” - </a:t>
            </a:r>
            <a:r>
              <a:rPr lang="en" sz="1629" b="1" i="1">
                <a:solidFill>
                  <a:srgbClr val="5B0F00"/>
                </a:solidFill>
              </a:rPr>
              <a:t>21CSLA Equity now: Centering our most vulnerable students</a:t>
            </a:r>
            <a:r>
              <a:rPr lang="en" sz="1629" b="1" i="1">
                <a:solidFill>
                  <a:srgbClr val="7F4E00"/>
                </a:solidFill>
              </a:rPr>
              <a:t> (webinar)</a:t>
            </a:r>
            <a:endParaRPr sz="1629" b="1" i="1">
              <a:solidFill>
                <a:srgbClr val="7F4E00"/>
              </a:solidFill>
            </a:endParaRPr>
          </a:p>
          <a:p>
            <a:pPr marL="0" lvl="0" indent="0" algn="l" rtl="0">
              <a:lnSpc>
                <a:spcPct val="95000"/>
              </a:lnSpc>
              <a:spcBef>
                <a:spcPts val="0"/>
              </a:spcBef>
              <a:spcAft>
                <a:spcPts val="0"/>
              </a:spcAft>
              <a:buClr>
                <a:schemeClr val="dk1"/>
              </a:buClr>
              <a:buSzPts val="935"/>
              <a:buFont typeface="Arial"/>
              <a:buNone/>
            </a:pPr>
            <a:endParaRPr sz="1829" b="1" i="1">
              <a:solidFill>
                <a:srgbClr val="7F4E00"/>
              </a:solidFill>
            </a:endParaRPr>
          </a:p>
          <a:p>
            <a:pPr marL="0" lvl="0" indent="0" algn="l" rtl="0">
              <a:lnSpc>
                <a:spcPct val="95000"/>
              </a:lnSpc>
              <a:spcBef>
                <a:spcPts val="0"/>
              </a:spcBef>
              <a:spcAft>
                <a:spcPts val="1200"/>
              </a:spcAft>
              <a:buSzPts val="935"/>
              <a:buNone/>
            </a:pPr>
            <a:endParaRPr sz="1729"/>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path path="circle">
            <a:fillToRect l="50000" t="50000" r="50000" b="50000"/>
          </a:path>
          <a:tileRect/>
        </a:gradFill>
        <a:effectLst/>
      </p:bgPr>
    </p:bg>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93675" y="155200"/>
            <a:ext cx="3312600" cy="1175100"/>
          </a:xfrm>
          <a:prstGeom prst="rect">
            <a:avLst/>
          </a:prstGeom>
          <a:noFill/>
          <a:ln>
            <a:noFill/>
          </a:ln>
        </p:spPr>
        <p:txBody>
          <a:bodyPr spcFirstLastPara="1" wrap="square" lIns="68575" tIns="34275" rIns="68575" bIns="34275" anchor="b" anchorCtr="0">
            <a:normAutofit fontScale="90000"/>
          </a:bodyPr>
          <a:lstStyle/>
          <a:p>
            <a:pPr marL="0" lvl="0" indent="0" algn="ctr" rtl="0">
              <a:lnSpc>
                <a:spcPct val="90000"/>
              </a:lnSpc>
              <a:spcBef>
                <a:spcPts val="0"/>
              </a:spcBef>
              <a:spcAft>
                <a:spcPts val="0"/>
              </a:spcAft>
              <a:buClr>
                <a:srgbClr val="00B0F0"/>
              </a:buClr>
              <a:buSzPct val="100000"/>
              <a:buFont typeface="Libre Baskerville"/>
              <a:buNone/>
            </a:pPr>
            <a:r>
              <a:rPr lang="en">
                <a:solidFill>
                  <a:srgbClr val="00B0F0"/>
                </a:solidFill>
                <a:latin typeface="Libre Baskerville"/>
                <a:ea typeface="Libre Baskerville"/>
                <a:cs typeface="Libre Baskerville"/>
                <a:sym typeface="Libre Baskerville"/>
              </a:rPr>
              <a:t>McKinney-Vento </a:t>
            </a:r>
            <a:br>
              <a:rPr lang="en">
                <a:solidFill>
                  <a:srgbClr val="00B0F0"/>
                </a:solidFill>
                <a:latin typeface="Libre Baskerville"/>
                <a:ea typeface="Libre Baskerville"/>
                <a:cs typeface="Libre Baskerville"/>
                <a:sym typeface="Libre Baskerville"/>
              </a:rPr>
            </a:br>
            <a:r>
              <a:rPr lang="en">
                <a:solidFill>
                  <a:srgbClr val="00B0F0"/>
                </a:solidFill>
                <a:latin typeface="Libre Baskerville"/>
                <a:ea typeface="Libre Baskerville"/>
                <a:cs typeface="Libre Baskerville"/>
                <a:sym typeface="Libre Baskerville"/>
              </a:rPr>
              <a:t>Homeless Assistance Act</a:t>
            </a:r>
            <a:endParaRPr/>
          </a:p>
        </p:txBody>
      </p:sp>
      <p:sp>
        <p:nvSpPr>
          <p:cNvPr id="99" name="Google Shape;99;p19"/>
          <p:cNvSpPr txBox="1">
            <a:spLocks noGrp="1"/>
          </p:cNvSpPr>
          <p:nvPr>
            <p:ph type="body" idx="1"/>
          </p:nvPr>
        </p:nvSpPr>
        <p:spPr>
          <a:xfrm>
            <a:off x="4090425" y="194475"/>
            <a:ext cx="4503000" cy="4730700"/>
          </a:xfrm>
          <a:prstGeom prst="rect">
            <a:avLst/>
          </a:prstGeom>
          <a:noFill/>
          <a:ln>
            <a:noFill/>
          </a:ln>
        </p:spPr>
        <p:txBody>
          <a:bodyPr spcFirstLastPara="1" wrap="square" lIns="68575" tIns="34275" rIns="68575" bIns="34275" anchor="t" anchorCtr="0">
            <a:noAutofit/>
          </a:bodyPr>
          <a:lstStyle/>
          <a:p>
            <a:pPr marL="177800" lvl="0" indent="-146208" algn="l" rtl="0">
              <a:lnSpc>
                <a:spcPct val="70000"/>
              </a:lnSpc>
              <a:spcBef>
                <a:spcPts val="0"/>
              </a:spcBef>
              <a:spcAft>
                <a:spcPts val="0"/>
              </a:spcAft>
              <a:buClr>
                <a:schemeClr val="dk1"/>
              </a:buClr>
              <a:buSzPts val="1303"/>
              <a:buChar char="●"/>
            </a:pPr>
            <a:r>
              <a:rPr lang="en" sz="1540">
                <a:solidFill>
                  <a:schemeClr val="dk1"/>
                </a:solidFill>
              </a:rPr>
              <a:t>Sharing of housing (doubled/tripled)</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Motels/Hotels</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Public/private place not designed for sleeping</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Cars, parks, abandoned buildings</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Trailer parks w/o sufficient access to plumbing/electricity, physical space/etc</a:t>
            </a:r>
            <a:endParaRPr sz="1540">
              <a:solidFill>
                <a:schemeClr val="dk1"/>
              </a:solidFill>
            </a:endParaRPr>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Campgrounds </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Couchsurfing</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Transitional Housing Programs </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Safe Houses </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Youth Shelters</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Substandard housing </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Runaways (often not actively in school, however, they should be noted and tracked)</a:t>
            </a:r>
            <a:endParaRPr sz="1540"/>
          </a:p>
          <a:p>
            <a:pPr marL="177800" lvl="0" indent="-146208" algn="l" rtl="0">
              <a:lnSpc>
                <a:spcPct val="70000"/>
              </a:lnSpc>
              <a:spcBef>
                <a:spcPts val="1100"/>
              </a:spcBef>
              <a:spcAft>
                <a:spcPts val="0"/>
              </a:spcAft>
              <a:buClr>
                <a:schemeClr val="dk1"/>
              </a:buClr>
              <a:buSzPts val="1303"/>
              <a:buChar char="●"/>
            </a:pPr>
            <a:r>
              <a:rPr lang="en" sz="1540">
                <a:solidFill>
                  <a:schemeClr val="dk1"/>
                </a:solidFill>
              </a:rPr>
              <a:t>Unaccompanied Youth </a:t>
            </a:r>
            <a:endParaRPr sz="1540">
              <a:solidFill>
                <a:schemeClr val="dk1"/>
              </a:solidFill>
            </a:endParaRPr>
          </a:p>
          <a:p>
            <a:pPr marL="177800" lvl="0" indent="-161290" algn="l" rtl="0">
              <a:lnSpc>
                <a:spcPct val="70000"/>
              </a:lnSpc>
              <a:spcBef>
                <a:spcPts val="1100"/>
              </a:spcBef>
              <a:spcAft>
                <a:spcPts val="0"/>
              </a:spcAft>
              <a:buClr>
                <a:schemeClr val="dk1"/>
              </a:buClr>
              <a:buSzPts val="1540"/>
              <a:buChar char="●"/>
            </a:pPr>
            <a:r>
              <a:rPr lang="en" sz="1540">
                <a:solidFill>
                  <a:schemeClr val="dk1"/>
                </a:solidFill>
              </a:rPr>
              <a:t>Migratory children who qualify as homeless because they are children who are living in similar circumstances listed above.</a:t>
            </a:r>
            <a:endParaRPr sz="1540">
              <a:solidFill>
                <a:schemeClr val="dk1"/>
              </a:solidFill>
            </a:endParaRPr>
          </a:p>
          <a:p>
            <a:pPr marL="177800" lvl="0" indent="-63500" algn="l" rtl="0">
              <a:lnSpc>
                <a:spcPct val="70000"/>
              </a:lnSpc>
              <a:spcBef>
                <a:spcPts val="1100"/>
              </a:spcBef>
              <a:spcAft>
                <a:spcPts val="0"/>
              </a:spcAft>
              <a:buClr>
                <a:schemeClr val="dk1"/>
              </a:buClr>
              <a:buSzPts val="902"/>
              <a:buNone/>
            </a:pPr>
            <a:endParaRPr sz="1440">
              <a:solidFill>
                <a:schemeClr val="dk1"/>
              </a:solidFill>
              <a:latin typeface="Libre Baskerville"/>
              <a:ea typeface="Libre Baskerville"/>
              <a:cs typeface="Libre Baskerville"/>
              <a:sym typeface="Libre Baskerville"/>
            </a:endParaRPr>
          </a:p>
          <a:p>
            <a:pPr marL="177800" lvl="0" indent="-63500" algn="l" rtl="0">
              <a:lnSpc>
                <a:spcPct val="70000"/>
              </a:lnSpc>
              <a:spcBef>
                <a:spcPts val="1100"/>
              </a:spcBef>
              <a:spcAft>
                <a:spcPts val="0"/>
              </a:spcAft>
              <a:buSzPts val="902"/>
              <a:buNone/>
            </a:pPr>
            <a:endParaRPr sz="1440"/>
          </a:p>
          <a:p>
            <a:pPr marL="0" lvl="0" indent="0" algn="l" rtl="0">
              <a:lnSpc>
                <a:spcPct val="70000"/>
              </a:lnSpc>
              <a:spcBef>
                <a:spcPts val="1100"/>
              </a:spcBef>
              <a:spcAft>
                <a:spcPts val="1200"/>
              </a:spcAft>
              <a:buSzPts val="902"/>
              <a:buNone/>
            </a:pPr>
            <a:endParaRPr sz="1440"/>
          </a:p>
        </p:txBody>
      </p:sp>
      <p:sp>
        <p:nvSpPr>
          <p:cNvPr id="100" name="Google Shape;100;p19"/>
          <p:cNvSpPr txBox="1">
            <a:spLocks noGrp="1"/>
          </p:cNvSpPr>
          <p:nvPr>
            <p:ph type="body" idx="2"/>
          </p:nvPr>
        </p:nvSpPr>
        <p:spPr>
          <a:xfrm>
            <a:off x="155200" y="1396725"/>
            <a:ext cx="3591600" cy="3318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None/>
            </a:pPr>
            <a:r>
              <a:rPr lang="en" sz="1400">
                <a:solidFill>
                  <a:schemeClr val="dk1"/>
                </a:solidFill>
              </a:rPr>
              <a:t>It defines homeless children and youth as individuals who lack a </a:t>
            </a:r>
            <a:r>
              <a:rPr lang="en" sz="1400" b="1">
                <a:solidFill>
                  <a:schemeClr val="dk1"/>
                </a:solidFill>
              </a:rPr>
              <a:t>fixed, regular, and adequate</a:t>
            </a:r>
            <a:r>
              <a:rPr lang="en" sz="1400">
                <a:solidFill>
                  <a:schemeClr val="dk1"/>
                </a:solidFill>
              </a:rPr>
              <a:t> nighttime residence. “Individuals who lack a fixed, regular, and adequate nighttime residence as a result of economic circumstances or natural disasters”</a:t>
            </a:r>
            <a:endParaRPr sz="1400">
              <a:solidFill>
                <a:schemeClr val="dk1"/>
              </a:solidFill>
            </a:endParaRPr>
          </a:p>
          <a:p>
            <a:pPr marL="0" lvl="0" indent="0" algn="l" rtl="0">
              <a:lnSpc>
                <a:spcPct val="100000"/>
              </a:lnSpc>
              <a:spcBef>
                <a:spcPts val="0"/>
              </a:spcBef>
              <a:spcAft>
                <a:spcPts val="0"/>
              </a:spcAft>
              <a:buSzPts val="1400"/>
              <a:buNone/>
            </a:pPr>
            <a:endParaRPr sz="1400">
              <a:solidFill>
                <a:schemeClr val="dk1"/>
              </a:solidFill>
            </a:endParaRPr>
          </a:p>
          <a:p>
            <a:pPr marL="0" lvl="0" indent="0" algn="l" rtl="0">
              <a:lnSpc>
                <a:spcPct val="100000"/>
              </a:lnSpc>
              <a:spcBef>
                <a:spcPts val="0"/>
              </a:spcBef>
              <a:spcAft>
                <a:spcPts val="0"/>
              </a:spcAft>
              <a:buSzPts val="1400"/>
              <a:buNone/>
            </a:pPr>
            <a:r>
              <a:rPr lang="en" sz="1400">
                <a:solidFill>
                  <a:schemeClr val="dk1"/>
                </a:solidFill>
              </a:rPr>
              <a:t>The McKinney Vento Act exists to:</a:t>
            </a: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ensure educational rights and protections for children &amp; youth experiencing homelessness</a:t>
            </a:r>
            <a:endParaRPr sz="1400">
              <a:solidFill>
                <a:schemeClr val="dk1"/>
              </a:solidFill>
            </a:endParaRPr>
          </a:p>
          <a:p>
            <a:pPr marL="457200" lvl="0" indent="0" algn="l" rtl="0">
              <a:lnSpc>
                <a:spcPct val="100000"/>
              </a:lnSpc>
              <a:spcBef>
                <a:spcPts val="0"/>
              </a:spcBef>
              <a:spcAft>
                <a:spcPts val="0"/>
              </a:spcAft>
              <a:buNone/>
            </a:pPr>
            <a:endParaRPr sz="1400">
              <a:solidFill>
                <a:schemeClr val="dk1"/>
              </a:solidFill>
            </a:endParaRPr>
          </a:p>
          <a:p>
            <a:pPr marL="457200" lvl="0" indent="-317500" algn="l" rtl="0">
              <a:lnSpc>
                <a:spcPct val="100000"/>
              </a:lnSpc>
              <a:spcBef>
                <a:spcPts val="0"/>
              </a:spcBef>
              <a:spcAft>
                <a:spcPts val="0"/>
              </a:spcAft>
              <a:buClr>
                <a:schemeClr val="dk1"/>
              </a:buClr>
              <a:buSzPts val="1400"/>
              <a:buChar char="●"/>
            </a:pPr>
            <a:r>
              <a:rPr lang="en" sz="1400">
                <a:solidFill>
                  <a:schemeClr val="dk1"/>
                </a:solidFill>
              </a:rPr>
              <a:t>protect the rights of students to enroll and/or stay in school even when housing becomes uncertain. </a:t>
            </a:r>
            <a:endParaRPr sz="1400">
              <a:solidFill>
                <a:schemeClr val="dk1"/>
              </a:solidFill>
            </a:endParaRPr>
          </a:p>
          <a:p>
            <a:pPr marL="0" lvl="0" indent="0" algn="l" rtl="0">
              <a:lnSpc>
                <a:spcPct val="100000"/>
              </a:lnSpc>
              <a:spcBef>
                <a:spcPts val="0"/>
              </a:spcBef>
              <a:spcAft>
                <a:spcPts val="0"/>
              </a:spcAft>
              <a:buNone/>
            </a:pPr>
            <a:endParaRPr sz="1400"/>
          </a:p>
          <a:p>
            <a:pPr marL="0" lvl="0" indent="0" algn="l" rtl="0">
              <a:lnSpc>
                <a:spcPct val="100000"/>
              </a:lnSpc>
              <a:spcBef>
                <a:spcPts val="800"/>
              </a:spcBef>
              <a:spcAft>
                <a:spcPts val="1200"/>
              </a:spcAft>
              <a:buSzPts val="500"/>
              <a:buNone/>
            </a:pPr>
            <a:endParaRPr sz="700" i="1">
              <a:solidFill>
                <a:schemeClr val="dk1"/>
              </a:solidFill>
              <a:latin typeface="Libre Baskerville"/>
              <a:ea typeface="Libre Baskerville"/>
              <a:cs typeface="Libre Baskerville"/>
              <a:sym typeface="Libre Baskervill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rotWithShape="1">
          <a:blip r:embed="rId3">
            <a:alphaModFix/>
          </a:blip>
          <a:srcRect l="7967" r="6452" b="8450"/>
          <a:stretch/>
        </p:blipFill>
        <p:spPr>
          <a:xfrm>
            <a:off x="-41575" y="0"/>
            <a:ext cx="3127675" cy="4320550"/>
          </a:xfrm>
          <a:prstGeom prst="rect">
            <a:avLst/>
          </a:prstGeom>
          <a:noFill/>
          <a:ln>
            <a:noFill/>
          </a:ln>
        </p:spPr>
      </p:pic>
      <p:pic>
        <p:nvPicPr>
          <p:cNvPr id="106" name="Google Shape;106;p20"/>
          <p:cNvPicPr preferRelativeResize="0"/>
          <p:nvPr/>
        </p:nvPicPr>
        <p:blipFill rotWithShape="1">
          <a:blip r:embed="rId4">
            <a:alphaModFix/>
          </a:blip>
          <a:srcRect t="8817" r="49328"/>
          <a:stretch/>
        </p:blipFill>
        <p:spPr>
          <a:xfrm>
            <a:off x="3086112" y="547917"/>
            <a:ext cx="2292439" cy="3073807"/>
          </a:xfrm>
          <a:prstGeom prst="rect">
            <a:avLst/>
          </a:prstGeom>
          <a:noFill/>
          <a:ln>
            <a:noFill/>
          </a:ln>
        </p:spPr>
      </p:pic>
      <p:pic>
        <p:nvPicPr>
          <p:cNvPr id="107" name="Google Shape;107;p20"/>
          <p:cNvPicPr preferRelativeResize="0"/>
          <p:nvPr/>
        </p:nvPicPr>
        <p:blipFill rotWithShape="1">
          <a:blip r:embed="rId5">
            <a:alphaModFix/>
          </a:blip>
          <a:srcRect b="10770"/>
          <a:stretch/>
        </p:blipFill>
        <p:spPr>
          <a:xfrm>
            <a:off x="5378550" y="18375"/>
            <a:ext cx="3810000" cy="3399550"/>
          </a:xfrm>
          <a:prstGeom prst="rect">
            <a:avLst/>
          </a:prstGeom>
          <a:noFill/>
          <a:ln>
            <a:noFill/>
          </a:ln>
        </p:spPr>
      </p:pic>
      <p:sp>
        <p:nvSpPr>
          <p:cNvPr id="108" name="Google Shape;108;p20"/>
          <p:cNvSpPr txBox="1"/>
          <p:nvPr/>
        </p:nvSpPr>
        <p:spPr>
          <a:xfrm>
            <a:off x="0" y="4320550"/>
            <a:ext cx="44310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rgbClr val="0000FF"/>
                </a:solidFill>
              </a:rPr>
              <a:t>Two Federal Definitions of Homeless: McKinney-Vento &amp; HUD</a:t>
            </a:r>
            <a:endParaRPr sz="1800" b="1">
              <a:solidFill>
                <a:srgbClr val="0000FF"/>
              </a:solidFill>
            </a:endParaRPr>
          </a:p>
        </p:txBody>
      </p:sp>
      <p:pic>
        <p:nvPicPr>
          <p:cNvPr id="109" name="Google Shape;109;p20" title="Screenshot 2025-09-08 at 1.53.12 PM.png"/>
          <p:cNvPicPr preferRelativeResize="0"/>
          <p:nvPr/>
        </p:nvPicPr>
        <p:blipFill rotWithShape="1">
          <a:blip r:embed="rId6">
            <a:alphaModFix/>
          </a:blip>
          <a:srcRect t="39139"/>
          <a:stretch/>
        </p:blipFill>
        <p:spPr>
          <a:xfrm>
            <a:off x="4978800" y="3654425"/>
            <a:ext cx="4333024" cy="1405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F6BB1"/>
        </a:solidFill>
        <a:effectLst/>
      </p:bgPr>
    </p:bg>
    <p:spTree>
      <p:nvGrpSpPr>
        <p:cNvPr id="1" name="Shape 113"/>
        <p:cNvGrpSpPr/>
        <p:nvPr/>
      </p:nvGrpSpPr>
      <p:grpSpPr>
        <a:xfrm>
          <a:off x="0" y="0"/>
          <a:ext cx="0" cy="0"/>
          <a:chOff x="0" y="0"/>
          <a:chExt cx="0" cy="0"/>
        </a:xfrm>
      </p:grpSpPr>
      <p:sp>
        <p:nvSpPr>
          <p:cNvPr id="114" name="Google Shape;114;p21"/>
          <p:cNvSpPr txBox="1"/>
          <p:nvPr/>
        </p:nvSpPr>
        <p:spPr>
          <a:xfrm>
            <a:off x="20850" y="-62350"/>
            <a:ext cx="9102300" cy="13545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endParaRPr sz="1800">
              <a:solidFill>
                <a:schemeClr val="lt1"/>
              </a:solidFill>
              <a:latin typeface="PT Sans"/>
              <a:ea typeface="PT Sans"/>
              <a:cs typeface="PT Sans"/>
              <a:sym typeface="PT Sans"/>
            </a:endParaRPr>
          </a:p>
          <a:p>
            <a:pPr marL="2743200" lvl="0" indent="457200" algn="l" rtl="0">
              <a:spcBef>
                <a:spcPts val="360"/>
              </a:spcBef>
              <a:spcAft>
                <a:spcPts val="0"/>
              </a:spcAft>
              <a:buNone/>
            </a:pPr>
            <a:endParaRPr sz="1800">
              <a:solidFill>
                <a:schemeClr val="lt1"/>
              </a:solidFill>
              <a:latin typeface="PT Sans"/>
              <a:ea typeface="PT Sans"/>
              <a:cs typeface="PT Sans"/>
              <a:sym typeface="PT Sans"/>
            </a:endParaRPr>
          </a:p>
          <a:p>
            <a:pPr marL="0" lvl="0" indent="0" algn="l" rtl="0">
              <a:spcBef>
                <a:spcPts val="360"/>
              </a:spcBef>
              <a:spcAft>
                <a:spcPts val="0"/>
              </a:spcAft>
              <a:buNone/>
            </a:pPr>
            <a:endParaRPr sz="1800">
              <a:solidFill>
                <a:schemeClr val="lt1"/>
              </a:solidFill>
              <a:latin typeface="PT Sans"/>
              <a:ea typeface="PT Sans"/>
              <a:cs typeface="PT Sans"/>
              <a:sym typeface="PT Sans"/>
            </a:endParaRPr>
          </a:p>
          <a:p>
            <a:pPr marL="0" lvl="0" indent="0" algn="l" rtl="0">
              <a:lnSpc>
                <a:spcPct val="115000"/>
              </a:lnSpc>
              <a:spcBef>
                <a:spcPts val="0"/>
              </a:spcBef>
              <a:spcAft>
                <a:spcPts val="0"/>
              </a:spcAft>
              <a:buClr>
                <a:schemeClr val="dk1"/>
              </a:buClr>
              <a:buSzPts val="1100"/>
              <a:buFont typeface="Arial"/>
              <a:buNone/>
            </a:pPr>
            <a:r>
              <a:rPr lang="en" sz="1600" b="1">
                <a:solidFill>
                  <a:schemeClr val="lt1"/>
                </a:solidFill>
              </a:rPr>
              <a:t> </a:t>
            </a:r>
            <a:endParaRPr sz="1800">
              <a:solidFill>
                <a:schemeClr val="lt1"/>
              </a:solidFill>
              <a:latin typeface="PT Sans"/>
              <a:ea typeface="PT Sans"/>
              <a:cs typeface="PT Sans"/>
              <a:sym typeface="PT Sans"/>
            </a:endParaRPr>
          </a:p>
        </p:txBody>
      </p:sp>
      <p:pic>
        <p:nvPicPr>
          <p:cNvPr id="115" name="Google Shape;115;p21" title="Screenshot 2025-09-08 at 2.19.11 PM.png"/>
          <p:cNvPicPr preferRelativeResize="0"/>
          <p:nvPr/>
        </p:nvPicPr>
        <p:blipFill rotWithShape="1">
          <a:blip r:embed="rId3">
            <a:alphaModFix/>
          </a:blip>
          <a:srcRect l="820" t="2929" r="12763" b="8283"/>
          <a:stretch/>
        </p:blipFill>
        <p:spPr>
          <a:xfrm>
            <a:off x="159900" y="98450"/>
            <a:ext cx="8708751" cy="3738475"/>
          </a:xfrm>
          <a:prstGeom prst="rect">
            <a:avLst/>
          </a:prstGeom>
          <a:noFill/>
          <a:ln>
            <a:noFill/>
          </a:ln>
        </p:spPr>
      </p:pic>
      <p:sp>
        <p:nvSpPr>
          <p:cNvPr id="116" name="Google Shape;116;p21"/>
          <p:cNvSpPr txBox="1"/>
          <p:nvPr/>
        </p:nvSpPr>
        <p:spPr>
          <a:xfrm>
            <a:off x="2297825" y="4415550"/>
            <a:ext cx="4177200" cy="507900"/>
          </a:xfrm>
          <a:prstGeom prst="rect">
            <a:avLst/>
          </a:prstGeom>
          <a:noFill/>
          <a:ln>
            <a:noFill/>
          </a:ln>
        </p:spPr>
        <p:txBody>
          <a:bodyPr spcFirstLastPara="1" wrap="square" lIns="91425" tIns="91425" rIns="91425" bIns="91425" anchor="t" anchorCtr="0">
            <a:spAutoFit/>
          </a:bodyPr>
          <a:lstStyle/>
          <a:p>
            <a:pPr marL="0" lvl="0" indent="0" algn="ctr" rtl="0">
              <a:spcBef>
                <a:spcPts val="360"/>
              </a:spcBef>
              <a:spcAft>
                <a:spcPts val="0"/>
              </a:spcAft>
              <a:buNone/>
            </a:pPr>
            <a:r>
              <a:rPr lang="en" sz="2100" b="1">
                <a:solidFill>
                  <a:schemeClr val="lt1"/>
                </a:solidFill>
                <a:latin typeface="PT Sans"/>
                <a:ea typeface="PT Sans"/>
                <a:cs typeface="PT Sans"/>
                <a:sym typeface="PT Sans"/>
              </a:rPr>
              <a:t>Homeless Data 2024-2025</a:t>
            </a:r>
            <a:endParaRPr/>
          </a:p>
        </p:txBody>
      </p:sp>
      <p:sp>
        <p:nvSpPr>
          <p:cNvPr id="117" name="Google Shape;117;p21"/>
          <p:cNvSpPr txBox="1"/>
          <p:nvPr/>
        </p:nvSpPr>
        <p:spPr>
          <a:xfrm>
            <a:off x="893575" y="3861463"/>
            <a:ext cx="7241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F1C232"/>
                </a:solidFill>
              </a:rPr>
              <a:t>Students of color are disproportionately impacted by homelessness</a:t>
            </a:r>
            <a:endParaRPr sz="1600" b="1">
              <a:solidFill>
                <a:srgbClr val="F1C232"/>
              </a:solidFill>
            </a:endParaRPr>
          </a:p>
        </p:txBody>
      </p:sp>
      <p:pic>
        <p:nvPicPr>
          <p:cNvPr id="118" name="Google Shape;118;p21"/>
          <p:cNvPicPr preferRelativeResize="0"/>
          <p:nvPr/>
        </p:nvPicPr>
        <p:blipFill>
          <a:blip r:embed="rId4">
            <a:alphaModFix/>
          </a:blip>
          <a:stretch>
            <a:fillRect/>
          </a:stretch>
        </p:blipFill>
        <p:spPr>
          <a:xfrm>
            <a:off x="8167200" y="4216674"/>
            <a:ext cx="919226" cy="90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rgbClr val="0F6BB1"/>
        </a:solidFill>
        <a:effectLst/>
      </p:bgPr>
    </p:bg>
    <p:spTree>
      <p:nvGrpSpPr>
        <p:cNvPr id="1" name="Shape 122"/>
        <p:cNvGrpSpPr/>
        <p:nvPr/>
      </p:nvGrpSpPr>
      <p:grpSpPr>
        <a:xfrm>
          <a:off x="0" y="0"/>
          <a:ext cx="0" cy="0"/>
          <a:chOff x="0" y="0"/>
          <a:chExt cx="0" cy="0"/>
        </a:xfrm>
      </p:grpSpPr>
      <p:sp>
        <p:nvSpPr>
          <p:cNvPr id="123" name="Google Shape;123;p22"/>
          <p:cNvSpPr/>
          <p:nvPr/>
        </p:nvSpPr>
        <p:spPr>
          <a:xfrm>
            <a:off x="-26300" y="-25750"/>
            <a:ext cx="9207900" cy="88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txBox="1">
            <a:spLocks noGrp="1"/>
          </p:cNvSpPr>
          <p:nvPr>
            <p:ph type="title"/>
          </p:nvPr>
        </p:nvSpPr>
        <p:spPr>
          <a:xfrm>
            <a:off x="0" y="116575"/>
            <a:ext cx="9144000" cy="68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a:solidFill>
                  <a:schemeClr val="dk1"/>
                </a:solidFill>
              </a:rPr>
              <a:t>Challenges and Barriers</a:t>
            </a:r>
            <a:endParaRPr sz="3800" b="1">
              <a:solidFill>
                <a:schemeClr val="dk1"/>
              </a:solidFill>
            </a:endParaRPr>
          </a:p>
        </p:txBody>
      </p:sp>
      <p:sp>
        <p:nvSpPr>
          <p:cNvPr id="125" name="Google Shape;125;p22"/>
          <p:cNvSpPr txBox="1"/>
          <p:nvPr/>
        </p:nvSpPr>
        <p:spPr>
          <a:xfrm>
            <a:off x="94850" y="905300"/>
            <a:ext cx="8982600" cy="4152000"/>
          </a:xfrm>
          <a:prstGeom prst="rect">
            <a:avLst/>
          </a:prstGeom>
          <a:noFill/>
          <a:ln>
            <a:noFill/>
          </a:ln>
        </p:spPr>
        <p:txBody>
          <a:bodyPr spcFirstLastPara="1" wrap="square" lIns="91425" tIns="91425" rIns="91425" bIns="91425" anchor="t" anchorCtr="0">
            <a:noAutofit/>
          </a:bodyPr>
          <a:lstStyle/>
          <a:p>
            <a:pPr marL="0" lvl="0" indent="0" algn="l" rtl="0">
              <a:spcBef>
                <a:spcPts val="360"/>
              </a:spcBef>
              <a:spcAft>
                <a:spcPts val="0"/>
              </a:spcAft>
              <a:buNone/>
            </a:pPr>
            <a:r>
              <a:rPr lang="en" sz="1500" b="1">
                <a:solidFill>
                  <a:schemeClr val="dk1"/>
                </a:solidFill>
                <a:latin typeface="PT Sans"/>
                <a:ea typeface="PT Sans"/>
                <a:cs typeface="PT Sans"/>
                <a:sym typeface="PT Sans"/>
              </a:rPr>
              <a:t>McKinney-Vento families &amp; students were asked about challenges to attending school:</a:t>
            </a:r>
            <a:endParaRPr sz="1300" b="1">
              <a:solidFill>
                <a:schemeClr val="lt1"/>
              </a:solidFill>
              <a:latin typeface="PT Sans"/>
              <a:ea typeface="PT Sans"/>
              <a:cs typeface="PT Sans"/>
              <a:sym typeface="PT Sans"/>
            </a:endParaRPr>
          </a:p>
          <a:p>
            <a:pPr marL="0" lvl="0" indent="0" algn="l" rtl="0">
              <a:spcBef>
                <a:spcPts val="360"/>
              </a:spcBef>
              <a:spcAft>
                <a:spcPts val="0"/>
              </a:spcAft>
              <a:buNone/>
            </a:pPr>
            <a:r>
              <a:rPr lang="en" sz="1600" b="1" i="1">
                <a:solidFill>
                  <a:srgbClr val="231F20"/>
                </a:solidFill>
                <a:latin typeface="PT Sans"/>
                <a:ea typeface="PT Sans"/>
                <a:cs typeface="PT Sans"/>
                <a:sym typeface="PT Sans"/>
              </a:rPr>
              <a:t>★ </a:t>
            </a:r>
            <a:r>
              <a:rPr lang="en" sz="1300">
                <a:solidFill>
                  <a:schemeClr val="lt1"/>
                </a:solidFill>
                <a:latin typeface="PT Sans"/>
                <a:ea typeface="PT Sans"/>
                <a:cs typeface="PT Sans"/>
                <a:sym typeface="PT Sans"/>
              </a:rPr>
              <a:t>Family worried about basic survival needs</a:t>
            </a:r>
            <a:r>
              <a:rPr lang="en" sz="1200">
                <a:solidFill>
                  <a:schemeClr val="lt1"/>
                </a:solidFill>
                <a:latin typeface="PT Sans"/>
                <a:ea typeface="PT Sans"/>
                <a:cs typeface="PT Sans"/>
                <a:sym typeface="PT Sans"/>
              </a:rPr>
              <a:t>		</a:t>
            </a:r>
            <a:r>
              <a:rPr lang="en" sz="1600" b="1" i="1">
                <a:solidFill>
                  <a:srgbClr val="231F20"/>
                </a:solidFill>
                <a:latin typeface="PT Sans"/>
                <a:ea typeface="PT Sans"/>
                <a:cs typeface="PT Sans"/>
                <a:sym typeface="PT Sans"/>
              </a:rPr>
              <a:t>★ </a:t>
            </a:r>
            <a:r>
              <a:rPr lang="en" sz="1300">
                <a:solidFill>
                  <a:schemeClr val="lt1"/>
                </a:solidFill>
                <a:latin typeface="PT Sans"/>
                <a:ea typeface="PT Sans"/>
                <a:cs typeface="PT Sans"/>
                <a:sym typeface="PT Sans"/>
              </a:rPr>
              <a:t>Lack of Transportation </a:t>
            </a:r>
            <a:endParaRPr sz="1300">
              <a:solidFill>
                <a:schemeClr val="lt1"/>
              </a:solidFill>
              <a:latin typeface="PT Sans"/>
              <a:ea typeface="PT Sans"/>
              <a:cs typeface="PT Sans"/>
              <a:sym typeface="PT Sans"/>
            </a:endParaRPr>
          </a:p>
          <a:p>
            <a:pPr marL="0" lvl="0" indent="0" algn="l" rtl="0">
              <a:spcBef>
                <a:spcPts val="360"/>
              </a:spcBef>
              <a:spcAft>
                <a:spcPts val="0"/>
              </a:spcAft>
              <a:buNone/>
            </a:pPr>
            <a:r>
              <a:rPr lang="en" sz="1600" b="1" i="1">
                <a:solidFill>
                  <a:srgbClr val="231F20"/>
                </a:solidFill>
                <a:latin typeface="PT Sans"/>
                <a:ea typeface="PT Sans"/>
                <a:cs typeface="PT Sans"/>
                <a:sym typeface="PT Sans"/>
              </a:rPr>
              <a:t>★</a:t>
            </a:r>
            <a:r>
              <a:rPr lang="en" sz="1300">
                <a:solidFill>
                  <a:schemeClr val="lt1"/>
                </a:solidFill>
                <a:latin typeface="PT Sans"/>
                <a:ea typeface="PT Sans"/>
                <a:cs typeface="PT Sans"/>
                <a:sym typeface="PT Sans"/>
              </a:rPr>
              <a:t>Inability to do homework due to lack of study area   </a:t>
            </a:r>
            <a:r>
              <a:rPr lang="en" sz="1600" b="1" i="1">
                <a:solidFill>
                  <a:srgbClr val="231F20"/>
                </a:solidFill>
                <a:latin typeface="PT Sans"/>
                <a:ea typeface="PT Sans"/>
                <a:cs typeface="PT Sans"/>
                <a:sym typeface="PT Sans"/>
              </a:rPr>
              <a:t>★ </a:t>
            </a:r>
            <a:r>
              <a:rPr lang="en" sz="1300">
                <a:solidFill>
                  <a:schemeClr val="lt1"/>
                </a:solidFill>
                <a:latin typeface="PT Sans"/>
                <a:ea typeface="PT Sans"/>
                <a:cs typeface="PT Sans"/>
                <a:sym typeface="PT Sans"/>
              </a:rPr>
              <a:t>Lack of Clothing &amp; Supplies      </a:t>
            </a:r>
            <a:r>
              <a:rPr lang="en" sz="1600" b="1" i="1">
                <a:solidFill>
                  <a:srgbClr val="231F20"/>
                </a:solidFill>
                <a:latin typeface="PT Sans"/>
                <a:ea typeface="PT Sans"/>
                <a:cs typeface="PT Sans"/>
                <a:sym typeface="PT Sans"/>
              </a:rPr>
              <a:t>★ </a:t>
            </a:r>
            <a:r>
              <a:rPr lang="en" sz="1300">
                <a:solidFill>
                  <a:schemeClr val="lt1"/>
                </a:solidFill>
                <a:latin typeface="PT Sans"/>
                <a:ea typeface="PT Sans"/>
                <a:cs typeface="PT Sans"/>
                <a:sym typeface="PT Sans"/>
              </a:rPr>
              <a:t>Poor Health &amp; Medical Care</a:t>
            </a:r>
            <a:endParaRPr sz="1300">
              <a:solidFill>
                <a:schemeClr val="lt1"/>
              </a:solidFill>
              <a:latin typeface="PT Sans"/>
              <a:ea typeface="PT Sans"/>
              <a:cs typeface="PT Sans"/>
              <a:sym typeface="PT Sans"/>
            </a:endParaRPr>
          </a:p>
          <a:p>
            <a:pPr marL="0" lvl="0" indent="0" algn="l" rtl="0">
              <a:spcBef>
                <a:spcPts val="360"/>
              </a:spcBef>
              <a:spcAft>
                <a:spcPts val="0"/>
              </a:spcAft>
              <a:buNone/>
            </a:pPr>
            <a:endParaRPr>
              <a:solidFill>
                <a:schemeClr val="lt1"/>
              </a:solidFill>
              <a:latin typeface="PT Sans"/>
              <a:ea typeface="PT Sans"/>
              <a:cs typeface="PT Sans"/>
              <a:sym typeface="PT Sans"/>
            </a:endParaRPr>
          </a:p>
          <a:p>
            <a:pPr marL="0" lvl="0" indent="0" algn="l" rtl="0">
              <a:spcBef>
                <a:spcPts val="360"/>
              </a:spcBef>
              <a:spcAft>
                <a:spcPts val="0"/>
              </a:spcAft>
              <a:buNone/>
            </a:pPr>
            <a:r>
              <a:rPr lang="en" sz="1600" b="1" i="1">
                <a:solidFill>
                  <a:srgbClr val="231F20"/>
                </a:solidFill>
                <a:latin typeface="PT Sans"/>
                <a:ea typeface="PT Sans"/>
                <a:cs typeface="PT Sans"/>
                <a:sym typeface="PT Sans"/>
              </a:rPr>
              <a:t>“What were the major barriers you faced when attempting to enroll in school?”</a:t>
            </a:r>
            <a:endParaRPr sz="1300" b="1">
              <a:solidFill>
                <a:srgbClr val="231F20"/>
              </a:solidFill>
              <a:latin typeface="PT Sans"/>
              <a:ea typeface="PT Sans"/>
              <a:cs typeface="PT Sans"/>
              <a:sym typeface="PT Sans"/>
            </a:endParaRPr>
          </a:p>
          <a:p>
            <a:pPr marL="0" lvl="0" indent="0" algn="l" rtl="0">
              <a:spcBef>
                <a:spcPts val="360"/>
              </a:spcBef>
              <a:spcAft>
                <a:spcPts val="0"/>
              </a:spcAft>
              <a:buNone/>
            </a:pPr>
            <a:r>
              <a:rPr lang="en" sz="1300">
                <a:solidFill>
                  <a:schemeClr val="lt1"/>
                </a:solidFill>
                <a:latin typeface="PT Sans"/>
                <a:ea typeface="PT Sans"/>
                <a:cs typeface="PT Sans"/>
                <a:sym typeface="PT Sans"/>
              </a:rPr>
              <a:t>62% of students said that proof of residency requirements posed a major challenge for them.</a:t>
            </a:r>
            <a:endParaRPr sz="1300">
              <a:solidFill>
                <a:schemeClr val="lt1"/>
              </a:solidFill>
              <a:latin typeface="PT Sans"/>
              <a:ea typeface="PT Sans"/>
              <a:cs typeface="PT Sans"/>
              <a:sym typeface="PT Sans"/>
            </a:endParaRPr>
          </a:p>
          <a:p>
            <a:pPr marL="0" lvl="0" indent="0" algn="l" rtl="0">
              <a:spcBef>
                <a:spcPts val="360"/>
              </a:spcBef>
              <a:spcAft>
                <a:spcPts val="0"/>
              </a:spcAft>
              <a:buClr>
                <a:schemeClr val="dk1"/>
              </a:buClr>
              <a:buSzPts val="1100"/>
              <a:buFont typeface="Arial"/>
              <a:buNone/>
            </a:pPr>
            <a:r>
              <a:rPr lang="en" sz="1300">
                <a:solidFill>
                  <a:schemeClr val="lt1"/>
                </a:solidFill>
                <a:latin typeface="PT Sans"/>
                <a:ea typeface="PT Sans"/>
                <a:cs typeface="PT Sans"/>
                <a:sym typeface="PT Sans"/>
              </a:rPr>
              <a:t>60% found changing schools difficult to navigate.</a:t>
            </a:r>
            <a:endParaRPr sz="1300">
              <a:solidFill>
                <a:schemeClr val="lt1"/>
              </a:solidFill>
              <a:latin typeface="PT Sans"/>
              <a:ea typeface="PT Sans"/>
              <a:cs typeface="PT Sans"/>
              <a:sym typeface="PT Sans"/>
            </a:endParaRPr>
          </a:p>
          <a:p>
            <a:pPr marL="0" lvl="0" indent="0" algn="l" rtl="0">
              <a:spcBef>
                <a:spcPts val="360"/>
              </a:spcBef>
              <a:spcAft>
                <a:spcPts val="0"/>
              </a:spcAft>
              <a:buNone/>
            </a:pPr>
            <a:r>
              <a:rPr lang="en" sz="1300">
                <a:solidFill>
                  <a:schemeClr val="lt1"/>
                </a:solidFill>
                <a:latin typeface="PT Sans"/>
                <a:ea typeface="PT Sans"/>
                <a:cs typeface="PT Sans"/>
                <a:sym typeface="PT Sans"/>
              </a:rPr>
              <a:t>56% said lack of cooperation between their new school and old school posed a major challenge.</a:t>
            </a:r>
            <a:endParaRPr sz="1500">
              <a:solidFill>
                <a:schemeClr val="lt1"/>
              </a:solidFill>
              <a:latin typeface="PT Sans"/>
              <a:ea typeface="PT Sans"/>
              <a:cs typeface="PT Sans"/>
              <a:sym typeface="PT Sans"/>
            </a:endParaRPr>
          </a:p>
          <a:p>
            <a:pPr marL="0" lvl="0" indent="0" algn="l" rtl="0">
              <a:lnSpc>
                <a:spcPct val="115000"/>
              </a:lnSpc>
              <a:spcBef>
                <a:spcPts val="0"/>
              </a:spcBef>
              <a:spcAft>
                <a:spcPts val="0"/>
              </a:spcAft>
              <a:buClr>
                <a:schemeClr val="dk1"/>
              </a:buClr>
              <a:buSzPts val="1100"/>
              <a:buFont typeface="Arial"/>
              <a:buNone/>
            </a:pPr>
            <a:endParaRPr sz="1300"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300" b="1">
                <a:solidFill>
                  <a:schemeClr val="dk1"/>
                </a:solidFill>
              </a:rPr>
              <a:t>What are the impact on students going through this challenges:</a:t>
            </a:r>
            <a:endParaRPr sz="1300" u="sng">
              <a:solidFill>
                <a:schemeClr val="lt1"/>
              </a:solidFill>
            </a:endParaRPr>
          </a:p>
          <a:p>
            <a:pPr marL="457200" lvl="0" indent="-311150" algn="l" rtl="0">
              <a:lnSpc>
                <a:spcPct val="115000"/>
              </a:lnSpc>
              <a:spcBef>
                <a:spcPts val="1200"/>
              </a:spcBef>
              <a:spcAft>
                <a:spcPts val="0"/>
              </a:spcAft>
              <a:buClr>
                <a:schemeClr val="lt1"/>
              </a:buClr>
              <a:buSzPts val="1300"/>
              <a:buChar char="●"/>
            </a:pPr>
            <a:r>
              <a:rPr lang="en" sz="1300">
                <a:solidFill>
                  <a:schemeClr val="lt1"/>
                </a:solidFill>
              </a:rPr>
              <a:t>3x the rate of emotional and/or behavioral problems than their peers.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a:solidFill>
                  <a:schemeClr val="lt1"/>
                </a:solidFill>
              </a:rPr>
              <a:t>Twice as likely to repeat a grade, be expelled or suspended </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a:solidFill>
                  <a:schemeClr val="lt1"/>
                </a:solidFill>
              </a:rPr>
              <a:t>With each change in school, they are set back academically by an average of 4-6 months</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a:solidFill>
                  <a:schemeClr val="lt1"/>
                </a:solidFill>
              </a:rPr>
              <a:t>87% increased likelihood of dropping out of school.</a:t>
            </a:r>
            <a:endParaRPr sz="1300">
              <a:solidFill>
                <a:schemeClr val="lt1"/>
              </a:solidFill>
            </a:endParaRPr>
          </a:p>
          <a:p>
            <a:pPr marL="457200" lvl="0" indent="-311150" algn="l" rtl="0">
              <a:lnSpc>
                <a:spcPct val="115000"/>
              </a:lnSpc>
              <a:spcBef>
                <a:spcPts val="0"/>
              </a:spcBef>
              <a:spcAft>
                <a:spcPts val="0"/>
              </a:spcAft>
              <a:buClr>
                <a:schemeClr val="lt1"/>
              </a:buClr>
              <a:buSzPts val="1300"/>
              <a:buChar char="●"/>
            </a:pPr>
            <a:r>
              <a:rPr lang="en" sz="1300">
                <a:solidFill>
                  <a:schemeClr val="lt1"/>
                </a:solidFill>
              </a:rPr>
              <a:t>42% of children experiencing homelessness are </a:t>
            </a:r>
            <a:r>
              <a:rPr lang="en" sz="1300" u="sng">
                <a:solidFill>
                  <a:schemeClr val="lt1"/>
                </a:solidFill>
              </a:rPr>
              <a:t>under the age of six</a:t>
            </a:r>
            <a:endParaRPr sz="1300">
              <a:solidFill>
                <a:schemeClr val="lt1"/>
              </a:solidFill>
            </a:endParaRPr>
          </a:p>
          <a:p>
            <a:pPr marL="0" lvl="0" indent="0" algn="l" rtl="0">
              <a:spcBef>
                <a:spcPts val="1200"/>
              </a:spcBef>
              <a:spcAft>
                <a:spcPts val="0"/>
              </a:spcAft>
              <a:buNone/>
            </a:pPr>
            <a:endParaRPr>
              <a:solidFill>
                <a:schemeClr val="lt1"/>
              </a:solidFill>
              <a:latin typeface="PT Sans"/>
              <a:ea typeface="PT Sans"/>
              <a:cs typeface="PT Sans"/>
              <a:sym typeface="PT Sans"/>
            </a:endParaRPr>
          </a:p>
        </p:txBody>
      </p:sp>
      <p:pic>
        <p:nvPicPr>
          <p:cNvPr id="126" name="Google Shape;126;p22"/>
          <p:cNvPicPr preferRelativeResize="0"/>
          <p:nvPr/>
        </p:nvPicPr>
        <p:blipFill>
          <a:blip r:embed="rId3">
            <a:alphaModFix/>
          </a:blip>
          <a:stretch>
            <a:fillRect/>
          </a:stretch>
        </p:blipFill>
        <p:spPr>
          <a:xfrm>
            <a:off x="7580375" y="3521700"/>
            <a:ext cx="1417325" cy="1396398"/>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1430</Words>
  <Application>Microsoft Office PowerPoint</Application>
  <PresentationFormat>On-screen Show (16:9)</PresentationFormat>
  <Paragraphs>106</Paragraphs>
  <Slides>13</Slides>
  <Notes>13</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PT Sans</vt:lpstr>
      <vt:lpstr>Helvetica Neue</vt:lpstr>
      <vt:lpstr>Open Sans</vt:lpstr>
      <vt:lpstr>Corbel</vt:lpstr>
      <vt:lpstr>Libre Baskerville</vt:lpstr>
      <vt:lpstr>Arial</vt:lpstr>
      <vt:lpstr>Simple Light</vt:lpstr>
      <vt:lpstr>Providing Support for  Foster &amp; Homeless Youth </vt:lpstr>
      <vt:lpstr>Leading with empathy  </vt:lpstr>
      <vt:lpstr>PowerPoint Presentation</vt:lpstr>
      <vt:lpstr>Portrait of Sonoma </vt:lpstr>
      <vt:lpstr>Statistics and Equity Check-in  </vt:lpstr>
      <vt:lpstr>McKinney-Vento  Homeless Assistance Act</vt:lpstr>
      <vt:lpstr>PowerPoint Presentation</vt:lpstr>
      <vt:lpstr>PowerPoint Presentation</vt:lpstr>
      <vt:lpstr>Challenges and Barriers</vt:lpstr>
      <vt:lpstr>Academic performance for youth impacted by homelessness in Sonoma County</vt:lpstr>
      <vt:lpstr>Recent Call for Action &amp; Collaboration </vt:lpstr>
      <vt:lpstr>PowerPoint Presentation</vt:lpstr>
      <vt:lpstr>Evidence based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Lauren Berges</dc:creator>
  <cp:lastModifiedBy>Lauren Berges</cp:lastModifiedBy>
  <cp:revision>1</cp:revision>
  <dcterms:modified xsi:type="dcterms:W3CDTF">2025-09-09T22:00:03Z</dcterms:modified>
</cp:coreProperties>
</file>