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  <p:sldMasterId id="2147483796" r:id="rId2"/>
  </p:sldMasterIdLst>
  <p:notesMasterIdLst>
    <p:notesMasterId r:id="rId21"/>
  </p:notesMasterIdLst>
  <p:handoutMasterIdLst>
    <p:handoutMasterId r:id="rId22"/>
  </p:handoutMasterIdLst>
  <p:sldIdLst>
    <p:sldId id="377" r:id="rId3"/>
    <p:sldId id="379" r:id="rId4"/>
    <p:sldId id="381" r:id="rId5"/>
    <p:sldId id="383" r:id="rId6"/>
    <p:sldId id="403" r:id="rId7"/>
    <p:sldId id="407" r:id="rId8"/>
    <p:sldId id="397" r:id="rId9"/>
    <p:sldId id="418" r:id="rId10"/>
    <p:sldId id="419" r:id="rId11"/>
    <p:sldId id="266" r:id="rId12"/>
    <p:sldId id="269" r:id="rId13"/>
    <p:sldId id="268" r:id="rId14"/>
    <p:sldId id="270" r:id="rId15"/>
    <p:sldId id="271" r:id="rId16"/>
    <p:sldId id="272" r:id="rId17"/>
    <p:sldId id="275" r:id="rId18"/>
    <p:sldId id="273" r:id="rId19"/>
    <p:sldId id="274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86306" autoAdjust="0"/>
  </p:normalViewPr>
  <p:slideViewPr>
    <p:cSldViewPr snapToGrid="0">
      <p:cViewPr varScale="1">
        <p:scale>
          <a:sx n="71" d="100"/>
          <a:sy n="71" d="100"/>
        </p:scale>
        <p:origin x="950" y="53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377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52"/>
    </p:cViewPr>
  </p:sorterViewPr>
  <p:notesViewPr>
    <p:cSldViewPr snapToGrid="0">
      <p:cViewPr varScale="1">
        <p:scale>
          <a:sx n="57" d="100"/>
          <a:sy n="57" d="100"/>
        </p:scale>
        <p:origin x="18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EB770D-315A-4B53-9300-F5EE0E747506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AD0773-C90E-41DA-8F41-9CDDF2573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37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FEB210-AC72-47B8-9D64-DA5981A44684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4E4EC2-209C-47D9-8A6C-9D3DFB2B30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2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6C511-56E9-4EB0-ABA4-0822C0C5D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2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6C511-56E9-4EB0-ABA4-0822C0C5D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4EC2-209C-47D9-8A6C-9D3DFB2B30D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5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6C511-56E9-4EB0-ABA4-0822C0C5D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57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6C511-56E9-4EB0-ABA4-0822C0C5D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40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4EC2-209C-47D9-8A6C-9D3DFB2B30D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2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4EC2-209C-47D9-8A6C-9D3DFB2B30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0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139" y="1140741"/>
            <a:ext cx="2960278" cy="13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0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8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13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1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0487122" y="4784464"/>
            <a:ext cx="1704879" cy="8754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118" dirty="0">
              <a:ea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597294" y="2913337"/>
            <a:ext cx="5101525" cy="11787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>
                <a:srgbClr val="00478E"/>
              </a:buClr>
              <a:buSzPct val="100000"/>
              <a:buFont typeface="Arial" panose="020B0604020202020204" pitchFamily="34" charset="0"/>
              <a:buNone/>
            </a:pPr>
            <a:r>
              <a:rPr lang="en-US" altLang="en-US" sz="3530" b="1" spc="132" dirty="0">
                <a:solidFill>
                  <a:srgbClr val="00478E"/>
                </a:solidFill>
                <a:latin typeface="Calibri" panose="020F0502020204030204" pitchFamily="34" charset="0"/>
              </a:rPr>
              <a:t>QUESTIONS &amp; ANSWERS</a:t>
            </a:r>
            <a:endParaRPr lang="en-US" altLang="en-US" sz="5294" b="1" dirty="0">
              <a:solidFill>
                <a:srgbClr val="00478E"/>
              </a:solidFill>
              <a:latin typeface="Calibri" panose="020F0502020204030204" pitchFamily="34" charset="0"/>
            </a:endParaRPr>
          </a:p>
          <a:p>
            <a:pPr algn="ctr" eaLnBrk="1" hangingPunct="1">
              <a:buClr>
                <a:srgbClr val="00478E"/>
              </a:buClr>
              <a:buSzPct val="100000"/>
              <a:buFont typeface="Arial" panose="020B0604020202020204" pitchFamily="34" charset="0"/>
              <a:buNone/>
            </a:pPr>
            <a:endParaRPr lang="en-GB" altLang="en-US" sz="3530" b="1" spc="132" dirty="0">
              <a:solidFill>
                <a:srgbClr val="00478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2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6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1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53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8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440049" y="-2426"/>
            <a:ext cx="3898342" cy="135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0290096" y="2433157"/>
            <a:ext cx="3653034" cy="17307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3620530" cy="13339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1535796" y="4067804"/>
            <a:ext cx="3252564" cy="1809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1320872" y="1320868"/>
            <a:ext cx="2822713" cy="18097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38391" y="1508"/>
            <a:ext cx="4850538" cy="13189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906649" y="6724092"/>
            <a:ext cx="7111994" cy="133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10317245" y="4916482"/>
            <a:ext cx="3595663" cy="17000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775007" y="5902021"/>
            <a:ext cx="1725889" cy="18607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16226" y="6714669"/>
            <a:ext cx="2919804" cy="14466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11386086" y="643989"/>
            <a:ext cx="1461054" cy="17307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8563391" y="6724092"/>
            <a:ext cx="3636688" cy="13390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7605951" y="59561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5BA1C0-B712-45A8-B25A-825BFC9DE2F5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558300" y="5956137"/>
            <a:ext cx="1016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5E4DD1-8027-4384-A369-3D923025A9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46534" y="3085763"/>
            <a:ext cx="11262866" cy="33048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912" y="500204"/>
            <a:ext cx="2960278" cy="1354703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917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6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0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8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4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0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4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A6C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8B61-6B5D-42DA-B9D4-CEBA4EB015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3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46534" y="2858578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8042147" y="2855021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4241830" y="2858578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46534" y="3085763"/>
            <a:ext cx="11262866" cy="3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826" y="385070"/>
            <a:ext cx="2960278" cy="13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122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9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8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9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4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A1C0-B712-45A8-B25A-825BFC9DE2F5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4DD1-8027-4384-A369-3D923025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6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5BA1C0-B712-45A8-B25A-825BFC9DE2F5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95E4DD1-8027-4384-A369-3D923025A9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4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90" r:id="rId2"/>
    <p:sldLayoutId id="2147483789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9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9F36-6385-4F1B-8217-B6F4D0B3C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4F83A-D897-092B-3A28-2808B532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512" y="800219"/>
            <a:ext cx="7080738" cy="301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Mayors and Councilmembers’ Association of Sonoma County Board of Directors Meeting  </a:t>
            </a: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1F911D60-C8E2-19B7-E1E3-A692FB67E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11" y="5133974"/>
            <a:ext cx="1538036" cy="1533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3EF05-EA33-8C8F-9A8E-31C55345125B}"/>
              </a:ext>
            </a:extLst>
          </p:cNvPr>
          <p:cNvSpPr txBox="1"/>
          <p:nvPr/>
        </p:nvSpPr>
        <p:spPr>
          <a:xfrm>
            <a:off x="3986212" y="3564354"/>
            <a:ext cx="421957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Trish Pisenti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Deputy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86633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534" y="1610750"/>
            <a:ext cx="10993549" cy="147501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ZWS Training 101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0856" y="3085763"/>
            <a:ext cx="10993546" cy="590321"/>
          </a:xfrm>
        </p:spPr>
        <p:txBody>
          <a:bodyPr>
            <a:no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b="1" dirty="0"/>
              <a:t>September 25, 2019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2840" y="175827"/>
            <a:ext cx="11512626" cy="623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311" y="596670"/>
            <a:ext cx="2622147" cy="119996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99224" y="2489603"/>
            <a:ext cx="10993549" cy="14750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000" spc="600" dirty="0">
                <a:solidFill>
                  <a:schemeClr val="bg1"/>
                </a:solidFill>
              </a:rPr>
              <a:t>Mayors and Councilmembers’ association of Sonoma county board of directors Meeting</a:t>
            </a: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599227" y="4143425"/>
            <a:ext cx="10993546" cy="590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spc="600" dirty="0">
                <a:solidFill>
                  <a:schemeClr val="bg1"/>
                </a:solidFill>
              </a:rPr>
              <a:t>Leslie Lukacs</a:t>
            </a:r>
          </a:p>
          <a:p>
            <a:pPr algn="ctr"/>
            <a:r>
              <a:rPr lang="en-US" sz="2200" spc="600" dirty="0">
                <a:solidFill>
                  <a:schemeClr val="bg1"/>
                </a:solidFill>
              </a:rPr>
              <a:t>Executive director zero waste Sonoma</a:t>
            </a:r>
          </a:p>
          <a:p>
            <a:pPr algn="ctr"/>
            <a:r>
              <a:rPr lang="en-US" sz="2200" spc="600" dirty="0">
                <a:solidFill>
                  <a:schemeClr val="bg1"/>
                </a:solidFill>
              </a:rPr>
              <a:t>October 10, 2024</a:t>
            </a:r>
          </a:p>
          <a:p>
            <a:pPr algn="ctr"/>
            <a:endParaRPr lang="en-US" sz="2200" spc="600" dirty="0">
              <a:solidFill>
                <a:schemeClr val="bg1"/>
              </a:solidFill>
            </a:endParaRPr>
          </a:p>
          <a:p>
            <a:pPr algn="ctr"/>
            <a:endParaRPr lang="en-US" sz="2200" spc="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11D8C-7AA4-1317-B668-C4090357C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095" y="450773"/>
            <a:ext cx="1667642" cy="1667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DB5CF-659B-09E8-5976-B831393B9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553" y="267407"/>
            <a:ext cx="2074349" cy="20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7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1E4C-1CE6-4305-276B-142010F3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Organics Processing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0E1E-6BBB-8C9F-5563-4E2893E7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867823" cy="3678303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latin typeface="FranklinGothic-Book"/>
              </a:rPr>
              <a:t>Airport property west of the runway</a:t>
            </a:r>
          </a:p>
          <a:p>
            <a:r>
              <a:rPr lang="en-US" dirty="0">
                <a:latin typeface="FranklinGothic-Book"/>
              </a:rPr>
              <a:t>Closed landfill with no existing infrastructure utilities on the property</a:t>
            </a:r>
          </a:p>
          <a:p>
            <a:r>
              <a:rPr lang="en-US" dirty="0">
                <a:latin typeface="FranklinGothic-Book"/>
              </a:rPr>
              <a:t>Feasibility study completed December 2022</a:t>
            </a:r>
          </a:p>
          <a:p>
            <a:pPr algn="l"/>
            <a:r>
              <a:rPr lang="en-US" dirty="0">
                <a:latin typeface="FranklinGothic-Book"/>
              </a:rPr>
              <a:t>Consulting firm completing </a:t>
            </a:r>
            <a:r>
              <a:rPr lang="en-US" sz="1800" b="0" i="0" u="none" strike="noStrike" baseline="0" dirty="0">
                <a:latin typeface="FranklinGothic-Book"/>
              </a:rPr>
              <a:t>30% Design, Public Outreach and CEQA Studies</a:t>
            </a:r>
          </a:p>
          <a:p>
            <a:r>
              <a:rPr lang="en-US" dirty="0">
                <a:latin typeface="FranklinGothic-Book"/>
              </a:rPr>
              <a:t>C</a:t>
            </a:r>
            <a:r>
              <a:rPr lang="en-US" sz="1800" b="0" i="0" u="none" strike="noStrike" baseline="0" dirty="0">
                <a:latin typeface="FranklinGothic-Book"/>
              </a:rPr>
              <a:t>overed aerated static pile (ASP) system</a:t>
            </a:r>
          </a:p>
          <a:p>
            <a:r>
              <a:rPr lang="en-US" sz="1800" b="0" i="0" u="none" strike="noStrike" baseline="0" dirty="0">
                <a:latin typeface="FranklinGothic-Book"/>
              </a:rPr>
              <a:t>20 bunkers of the SG/Gore ASP system </a:t>
            </a:r>
          </a:p>
          <a:p>
            <a:r>
              <a:rPr lang="en-US" sz="1800" b="0" i="0" u="none" strike="noStrike" baseline="0" dirty="0">
                <a:latin typeface="FranklinGothic-Book"/>
              </a:rPr>
              <a:t>Process70 ,000 tons of new residential organic annually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EB499-5BC8-5BEF-02DE-E7D7DA2A2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442" y="2047875"/>
            <a:ext cx="3756288" cy="1565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F9BD3-D52A-397E-6D43-5B9D8001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442" y="3944914"/>
            <a:ext cx="3677366" cy="19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B120-6560-4098-9B54-BF9F60BF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Compost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95C6-CBF7-4C87-883B-F8AFF96D7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054C4-7627-4F09-A4C5-37DA7CFC70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124" y="839096"/>
            <a:ext cx="1634465" cy="747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94983-1F43-4A17-AFD4-6210DFB4E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19" y="1947645"/>
            <a:ext cx="8007853" cy="44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C0A8-79B3-26B7-40DC-C0557D34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1B1E0-57D5-777C-B682-8428DC6E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75" y="2180496"/>
            <a:ext cx="11029615" cy="367830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00443-7608-A02F-6E95-D1ADF968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56" y="67368"/>
            <a:ext cx="11741887" cy="672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3982-7FDF-B09C-F46C-DB8BDCF0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Purchase for </a:t>
            </a:r>
            <a:r>
              <a:rPr lang="en-US" dirty="0" err="1"/>
              <a:t>HHw</a:t>
            </a:r>
            <a:r>
              <a:rPr lang="en-US" dirty="0"/>
              <a:t>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34E8A-B23A-0397-7EDE-48182D99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778613" cy="4198002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HHW program expansion analysis in 2018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Purchased 3.5-acre property on Pruitt Ave in Windsor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Construct 10,000 SF building and </a:t>
            </a:r>
            <a:r>
              <a:rPr lang="en-US" sz="2400" dirty="0" err="1">
                <a:solidFill>
                  <a:srgbClr val="000000"/>
                </a:solidFill>
              </a:rPr>
              <a:t>ZWS</a:t>
            </a:r>
            <a:r>
              <a:rPr lang="en-US" sz="2400" dirty="0">
                <a:solidFill>
                  <a:srgbClr val="000000"/>
                </a:solidFill>
              </a:rPr>
              <a:t> offices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SPI provides assistance with the project management, procurement of consultants for the design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Solicited proposals for architectural and engineering design services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8DC3E-5876-66EB-C75A-3F42DC64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652" y="2471620"/>
            <a:ext cx="3905785" cy="29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74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09C6-F2FC-3F44-53EA-04F26549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2B9E1-151A-BDB5-A0FA-6C473DBC4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100F9-034A-9CF2-EEB7-F26C6A4E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9" y="0"/>
            <a:ext cx="11361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2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A8CC6-1268-5AA5-C2AB-7D9E8C6F2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966" y="-11645"/>
            <a:ext cx="7326351" cy="687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71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371FE-BDCB-4E16-E77F-AEC36AC49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498" y="0"/>
            <a:ext cx="8657004" cy="66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5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4B743-D980-40D3-11FA-F56650A3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4287"/>
            <a:ext cx="856297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A079A-79E0-D08B-969C-C4B4DE6D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79" y="365125"/>
            <a:ext cx="10058400" cy="86842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SPI/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ZWS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Infrastructure Projects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853778-5631-9A40-2F6D-3EF4EE1B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61" y="1561189"/>
            <a:ext cx="10933327" cy="305943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Central Landfill Expansion Project (SPI)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r>
              <a:rPr lang="en-US" sz="3200" dirty="0"/>
              <a:t>Meacham Road Mitigation Bank Project (SPI)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>
                <a:latin typeface="+mn-lt"/>
              </a:rPr>
              <a:t>Airport Closed Landfill Compost Project (SPI/</a:t>
            </a:r>
            <a:r>
              <a:rPr lang="en-US" sz="3200" dirty="0" err="1">
                <a:latin typeface="+mn-lt"/>
              </a:rPr>
              <a:t>ZWS</a:t>
            </a:r>
            <a:r>
              <a:rPr lang="en-US" sz="3200" dirty="0">
                <a:latin typeface="+mn-lt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r>
              <a:rPr lang="en-US" sz="3200" dirty="0"/>
              <a:t>New Household Hazardous Waste Facility  (</a:t>
            </a:r>
            <a:r>
              <a:rPr lang="en-US" sz="3200" dirty="0" err="1"/>
              <a:t>ZWS</a:t>
            </a:r>
            <a:r>
              <a:rPr lang="en-US" sz="3200" dirty="0"/>
              <a:t>/SPI)</a:t>
            </a:r>
            <a:endParaRPr lang="en-US" sz="32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D38C4-0530-025E-756F-A26C8403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8B61-6B5D-42DA-B9D4-CEBA4EB0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1BE33-185E-011E-E629-DC0DB7037F6B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C372B-F61A-F640-65A3-E370C6AD0BD0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70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A079A-79E0-D08B-969C-C4B4DE6D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79" y="365125"/>
            <a:ext cx="10058400" cy="8684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Central Landfill Expansion Background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853778-5631-9A40-2F6D-3EF4EE1B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61" y="1561189"/>
            <a:ext cx="10933327" cy="3059439"/>
          </a:xfrm>
        </p:spPr>
        <p:txBody>
          <a:bodyPr>
            <a:noAutofit/>
          </a:bodyPr>
          <a:lstStyle/>
          <a:p>
            <a:pPr marL="685800" indent="-6858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Sonoma County Central Disposal Site (CDS) started operation in 1972</a:t>
            </a:r>
          </a:p>
          <a:p>
            <a:pPr marL="685800" indent="-6858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Valuable asset providing daily disposal needs </a:t>
            </a:r>
          </a:p>
          <a:p>
            <a:pPr marL="685800" indent="-685800">
              <a:buClrTx/>
              <a:buFont typeface="Arial" panose="020B0604020202020204" pitchFamily="34" charset="0"/>
              <a:buChar char="•"/>
            </a:pPr>
            <a:r>
              <a:rPr lang="en-US" sz="3200" dirty="0"/>
              <a:t>Critical resource for disposal after </a:t>
            </a:r>
            <a:r>
              <a:rPr lang="en-US" sz="3200" dirty="0">
                <a:latin typeface="+mn-lt"/>
              </a:rPr>
              <a:t>natural disasters </a:t>
            </a:r>
          </a:p>
          <a:p>
            <a:pPr marL="685800" indent="-6858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Estimated remaining CDS lifespan of 15 years per state-required calculations</a:t>
            </a:r>
          </a:p>
          <a:p>
            <a:pPr marL="685800" indent="-6858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Closure of CDS will trigger economic &amp; environmental impacts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D38C4-0530-025E-756F-A26C8403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8B61-6B5D-42DA-B9D4-CEBA4EB0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1BE33-185E-011E-E629-DC0DB7037F6B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C372B-F61A-F640-65A3-E370C6AD0BD0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9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380428-1694-CEEE-7D3C-A0B1B98B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5612"/>
            <a:ext cx="10058400" cy="86842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Regional Capacity Study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FEF34-5E80-45DC-990D-08E6ECB91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762" y="1441938"/>
            <a:ext cx="9608037" cy="4422531"/>
          </a:xfrm>
        </p:spPr>
        <p:txBody>
          <a:bodyPr>
            <a:noAutofit/>
          </a:bodyPr>
          <a:lstStyle/>
          <a:p>
            <a:pPr marL="91440" lvl="1" indent="0">
              <a:buNone/>
            </a:pPr>
            <a:endParaRPr lang="en-US" sz="3200" dirty="0">
              <a:latin typeface="+mn-lt"/>
            </a:endParaRPr>
          </a:p>
          <a:p>
            <a:pPr lvl="1"/>
            <a:endParaRPr lang="en-US" sz="3200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8B61-6B5D-42DA-B9D4-CEBA4EB0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A781C-8446-4032-BAB0-8B4B5EADC5D8}"/>
              </a:ext>
            </a:extLst>
          </p:cNvPr>
          <p:cNvSpPr txBox="1"/>
          <p:nvPr/>
        </p:nvSpPr>
        <p:spPr>
          <a:xfrm>
            <a:off x="868300" y="1283855"/>
            <a:ext cx="1045539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Wildfires since 2017 have impacted the capacity of the CDS and regional landfills in the Bay Area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disasters are now part of strategic waste planning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2022: Regional Capacity Study Performed – Recommendation to expand landfill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study examined potential alternatives to address future solid waste needs, including outhaul or expansion of the CDS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F7AD1A-2BBC-99B5-2540-327FF286B474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DFFDC-1D5F-F9C9-8A77-B0EB46837875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7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7DC2-2FD7-7CE4-731B-AC33486D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a Mitigation Bank?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12DF2-797B-694B-8919-856C02376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5" b="1607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1425E-029A-2C46-6E50-FB628EBAD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457200" lvl="1" indent="0">
              <a:buClrTx/>
              <a:buNone/>
            </a:pPr>
            <a:r>
              <a:rPr lang="en-US" dirty="0">
                <a:latin typeface="+mn-lt"/>
              </a:rPr>
              <a:t>Definition: </a:t>
            </a:r>
          </a:p>
          <a:p>
            <a:pPr marL="457200" lvl="1" indent="0">
              <a:buClrTx/>
              <a:buNone/>
            </a:pPr>
            <a:endParaRPr lang="en-US" dirty="0"/>
          </a:p>
          <a:p>
            <a:pPr marL="457200" lvl="1" indent="0">
              <a:buClrTx/>
              <a:buNone/>
            </a:pPr>
            <a:r>
              <a:rPr lang="en-US" dirty="0">
                <a:latin typeface="+mn-lt"/>
              </a:rPr>
              <a:t>A mitigation bank is a wetland, stream, or aquatic resource area preserved, enhanced, restored, or established to compensate for unavoidable future impacts to aquatic resources.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AF90B-7A51-77B2-E947-5CFD96A1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FBF9F36-6385-4F1B-8217-B6F4D0B3CBF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FCDD2-AB80-A879-E3A8-9E46A9B7DDB1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F36D0-3161-BD8A-3584-F8811A96A583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63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380428-1694-CEEE-7D3C-A0B1B98B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5612"/>
            <a:ext cx="10058400" cy="868429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Mitigation Bank 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FEF34-5E80-45DC-990D-08E6ECB91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66" y="1441938"/>
            <a:ext cx="10755434" cy="4422531"/>
          </a:xfrm>
        </p:spPr>
        <p:txBody>
          <a:bodyPr>
            <a:noAutofit/>
          </a:bodyPr>
          <a:lstStyle/>
          <a:p>
            <a:pPr marL="91440" lvl="1" indent="0">
              <a:buNone/>
            </a:pPr>
            <a:endParaRPr lang="en-US" sz="3200" dirty="0">
              <a:latin typeface="+mn-lt"/>
            </a:endParaRPr>
          </a:p>
          <a:p>
            <a:pPr lvl="1"/>
            <a:endParaRPr lang="en-US" sz="3200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8B61-6B5D-42DA-B9D4-CEBA4EB0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F7AD1A-2BBC-99B5-2540-327FF286B474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DFFDC-1D5F-F9C9-8A77-B0EB46837875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25E37-E9B5-2DFE-12B4-DF617F76387D}"/>
              </a:ext>
            </a:extLst>
          </p:cNvPr>
          <p:cNvSpPr txBox="1"/>
          <p:nvPr/>
        </p:nvSpPr>
        <p:spPr>
          <a:xfrm>
            <a:off x="1066799" y="1655922"/>
            <a:ext cx="9981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with wetland, stream, habitat or species impacts require the following mitigation steps: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 Environmental Impacts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Environmental Impacts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Compensatory mitigation to offset unavoidable adverse impacts which remain after avoidance and minimization has been achieved.</a:t>
            </a:r>
          </a:p>
        </p:txBody>
      </p:sp>
    </p:spTree>
    <p:extLst>
      <p:ext uri="{BB962C8B-B14F-4D97-AF65-F5344CB8AC3E}">
        <p14:creationId xmlns:p14="http://schemas.microsoft.com/office/powerpoint/2010/main" val="212149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AB8DE3-FA67-12D3-C8DD-48C192AE9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19309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B3B52-AE86-1D43-C413-FECBB330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31233" cy="189991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Mecham Road Mitigation Bank Credit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22CD6-7510-7406-3E2E-1AB2EF6D5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58334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latin typeface="+mn-lt"/>
              </a:rPr>
              <a:t>Wetland, </a:t>
            </a:r>
            <a:r>
              <a:rPr lang="en-US" sz="2700" dirty="0"/>
              <a:t>Riparian, Intermittent Stream</a:t>
            </a:r>
          </a:p>
          <a:p>
            <a:pPr lvl="1"/>
            <a:r>
              <a:rPr lang="en-US" sz="2700" dirty="0"/>
              <a:t>4.11 acres</a:t>
            </a:r>
          </a:p>
          <a:p>
            <a:pPr marL="0" indent="0">
              <a:buNone/>
            </a:pPr>
            <a:r>
              <a:rPr lang="en-US" sz="2700" dirty="0">
                <a:latin typeface="+mn-lt"/>
              </a:rPr>
              <a:t>California Tiger Salamander</a:t>
            </a:r>
          </a:p>
          <a:p>
            <a:pPr lvl="1"/>
            <a:r>
              <a:rPr lang="en-US" sz="2700" dirty="0">
                <a:latin typeface="+mn-lt"/>
              </a:rPr>
              <a:t>124.65 acres</a:t>
            </a:r>
          </a:p>
          <a:p>
            <a:pPr marL="0" indent="0">
              <a:buNone/>
            </a:pPr>
            <a:r>
              <a:rPr lang="en-US" sz="2700" dirty="0">
                <a:latin typeface="+mn-lt"/>
              </a:rPr>
              <a:t>California Red-Legged Frog</a:t>
            </a:r>
          </a:p>
          <a:p>
            <a:pPr lvl="1"/>
            <a:r>
              <a:rPr lang="en-US" sz="2700" dirty="0"/>
              <a:t>124.65 acres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D00F9-62BE-1CBA-31A2-FE734512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FBF9F36-6385-4F1B-8217-B6F4D0B3C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06E47-28BA-89C9-FB1B-8C550B90CF9C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D474B-A15E-3A70-B1FD-EDD45FC475DA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894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9" name="Rectangle 11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9FAA5F7-6DC8-6DB3-BEC1-A7B202377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0" name="Rectangle 11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129E8-5DB6-8FEB-A49F-FB158BEE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DC719-5BCE-0FB4-F68A-4C432BAD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1900" b="1" dirty="0"/>
              <a:t>Balancing Act: </a:t>
            </a:r>
            <a:r>
              <a:rPr lang="en-US" sz="1900" dirty="0"/>
              <a:t>Addresses the needs of both development and environmental conservation.</a:t>
            </a:r>
          </a:p>
          <a:p>
            <a:pPr>
              <a:buClrTx/>
            </a:pPr>
            <a:endParaRPr lang="en-US" sz="1900" dirty="0"/>
          </a:p>
          <a:p>
            <a:pPr>
              <a:buClrTx/>
            </a:pPr>
            <a:r>
              <a:rPr lang="en-US" sz="1900" b="1" dirty="0"/>
              <a:t>Mitigation Credits: </a:t>
            </a:r>
            <a:r>
              <a:rPr lang="en-US" sz="1900" dirty="0"/>
              <a:t>Secure on-demand credits for projects.</a:t>
            </a:r>
          </a:p>
          <a:p>
            <a:pPr>
              <a:buClrTx/>
            </a:pPr>
            <a:endParaRPr lang="en-US" sz="1900" dirty="0"/>
          </a:p>
          <a:p>
            <a:pPr>
              <a:buClrTx/>
            </a:pPr>
            <a:r>
              <a:rPr lang="en-US" sz="1900" b="1" dirty="0"/>
              <a:t>Economic Development: </a:t>
            </a:r>
            <a:r>
              <a:rPr lang="en-US" sz="1900" dirty="0"/>
              <a:t>Facilitate projects, long-term cost savings, and saved project time.</a:t>
            </a:r>
          </a:p>
          <a:p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ED7B-B9B0-2D43-ED6F-ABC6A0A5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FBF9F36-6385-4F1B-8217-B6F4D0B3CBF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21A8C5-F43A-B53E-CF24-5A5407122C0D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9B2B01-876D-63EA-D691-1A6DE20A0FB1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5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380428-1694-CEEE-7D3C-A0B1B98B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5612"/>
            <a:ext cx="10058400" cy="868429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Household Hazardous Waste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FEF34-5E80-45DC-990D-08E6ECB91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66" y="1441938"/>
            <a:ext cx="10755434" cy="4422531"/>
          </a:xfrm>
        </p:spPr>
        <p:txBody>
          <a:bodyPr>
            <a:noAutofit/>
          </a:bodyPr>
          <a:lstStyle/>
          <a:p>
            <a:pPr marL="91440" lvl="1" indent="0">
              <a:buNone/>
            </a:pPr>
            <a:endParaRPr lang="en-US" sz="3200" dirty="0">
              <a:latin typeface="+mn-lt"/>
            </a:endParaRPr>
          </a:p>
          <a:p>
            <a:pPr lvl="1"/>
            <a:endParaRPr lang="en-US" sz="3200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8B61-6B5D-42DA-B9D4-CEBA4EB0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F7AD1A-2BBC-99B5-2540-327FF286B474}"/>
              </a:ext>
            </a:extLst>
          </p:cNvPr>
          <p:cNvSpPr/>
          <p:nvPr/>
        </p:nvSpPr>
        <p:spPr>
          <a:xfrm>
            <a:off x="0" y="6373061"/>
            <a:ext cx="12192000" cy="11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DFFDC-1D5F-F9C9-8A77-B0EB46837875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25E37-E9B5-2DFE-12B4-DF617F76387D}"/>
              </a:ext>
            </a:extLst>
          </p:cNvPr>
          <p:cNvSpPr txBox="1"/>
          <p:nvPr/>
        </p:nvSpPr>
        <p:spPr>
          <a:xfrm>
            <a:off x="1066799" y="1655922"/>
            <a:ext cx="998170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Sonoma County Public Infrastructure (SPI) is collaborating with Zero Waste Sonoma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ZWS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to construct a new HHW facility in Northern Sonoma County.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Cost: Estimated at $12 million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 of Credit: SPI proposes up to $12 million from the County's Contingent Liability Reserve Fund to fund the project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Landfill Settlement Agreement Amendment: The County needs to amend the Landfill Settlement Agreement to allocate funds for this project, which will require city support ensuring this project moves forward to benefit all stakeholders.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Landfill Settlement Agreement is an agreement between Sonoma County and the committed cities that governs landfill liabilities and funding. Amending it allows SPI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ZWS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secure preferred funding vs private markets for the HHW facility</a:t>
            </a:r>
          </a:p>
        </p:txBody>
      </p:sp>
    </p:spTree>
    <p:extLst>
      <p:ext uri="{BB962C8B-B14F-4D97-AF65-F5344CB8AC3E}">
        <p14:creationId xmlns:p14="http://schemas.microsoft.com/office/powerpoint/2010/main" val="391250789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 theme">
  <a:themeElements>
    <a:clrScheme name="Custom 5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CBFDB"/>
      </a:accent1>
      <a:accent2>
        <a:srgbClr val="FEBF32"/>
      </a:accent2>
      <a:accent3>
        <a:srgbClr val="71984C"/>
      </a:accent3>
      <a:accent4>
        <a:srgbClr val="9BCC68"/>
      </a:accent4>
      <a:accent5>
        <a:srgbClr val="DBE260"/>
      </a:accent5>
      <a:accent6>
        <a:srgbClr val="1651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 theme" id="{F8D4439C-AF4A-4F7A-8AC6-07E07798A0EA}" vid="{4B3EDE2C-7AFC-445D-8448-BAD41B291A6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10667</TotalTime>
  <Words>607</Words>
  <Application>Microsoft Office PowerPoint</Application>
  <PresentationFormat>Widescreen</PresentationFormat>
  <Paragraphs>92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Unicode MS</vt:lpstr>
      <vt:lpstr>Calibri</vt:lpstr>
      <vt:lpstr>Calibri Light</vt:lpstr>
      <vt:lpstr>FranklinGothic-Book</vt:lpstr>
      <vt:lpstr>Gill Sans MT</vt:lpstr>
      <vt:lpstr>Times New Roman</vt:lpstr>
      <vt:lpstr>Wingdings 2</vt:lpstr>
      <vt:lpstr>Dividend theme</vt:lpstr>
      <vt:lpstr>Custom Design</vt:lpstr>
      <vt:lpstr>Mayors and Councilmembers’ Association of Sonoma County Board of Directors Meeting  </vt:lpstr>
      <vt:lpstr>SPI/ZWS Infrastructure Projects </vt:lpstr>
      <vt:lpstr>Central Landfill Expansion Background </vt:lpstr>
      <vt:lpstr>Regional Capacity Study</vt:lpstr>
      <vt:lpstr>What is a Mitigation Bank? </vt:lpstr>
      <vt:lpstr>Mitigation Bank Project Background</vt:lpstr>
      <vt:lpstr>Mecham Road Mitigation Bank Credit Potential</vt:lpstr>
      <vt:lpstr>Benefits</vt:lpstr>
      <vt:lpstr>Household Hazardous Waste Funding</vt:lpstr>
      <vt:lpstr>ZWS Training 101</vt:lpstr>
      <vt:lpstr>Proposed Organics Processing project</vt:lpstr>
      <vt:lpstr>Compost site</vt:lpstr>
      <vt:lpstr>PowerPoint Presentation</vt:lpstr>
      <vt:lpstr>Land Purchase for HHw facility</vt:lpstr>
      <vt:lpstr>PowerPoint Presentation</vt:lpstr>
      <vt:lpstr>PowerPoint Presentation</vt:lpstr>
      <vt:lpstr>PowerPoint Presentation</vt:lpstr>
      <vt:lpstr>PowerPoint Presentation</vt:lpstr>
    </vt:vector>
  </TitlesOfParts>
  <Company>Sonoma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Xinci Tan</dc:creator>
  <cp:lastModifiedBy>Lauren Berges</cp:lastModifiedBy>
  <cp:revision>285</cp:revision>
  <dcterms:created xsi:type="dcterms:W3CDTF">2019-07-19T21:37:28Z</dcterms:created>
  <dcterms:modified xsi:type="dcterms:W3CDTF">2024-10-10T00:22:19Z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